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88" d="100"/>
          <a:sy n="88" d="100"/>
        </p:scale>
        <p:origin x="40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425C-A729-C63F-5100-0C50183DDE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0A8A0B-6C13-C5D4-AF3E-2D60A2AD1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3A8256-6211-9CD8-FB72-7C71CB3A393D}"/>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5" name="Footer Placeholder 4">
            <a:extLst>
              <a:ext uri="{FF2B5EF4-FFF2-40B4-BE49-F238E27FC236}">
                <a16:creationId xmlns:a16="http://schemas.microsoft.com/office/drawing/2014/main" id="{E1E56784-B81F-16F6-8798-F994D72D64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65F2F-66A8-D47B-7504-D27143AF902B}"/>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105635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50FB-FAA5-E653-AD47-7299C74DF7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5EF171-FEEC-EAB3-A2A4-06C85A71F6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AAB77-89B9-ABDC-4A12-73850CC8B0F5}"/>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5" name="Footer Placeholder 4">
            <a:extLst>
              <a:ext uri="{FF2B5EF4-FFF2-40B4-BE49-F238E27FC236}">
                <a16:creationId xmlns:a16="http://schemas.microsoft.com/office/drawing/2014/main" id="{3F86B127-A91D-DB26-69C7-180D8E840D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FBD070-A229-5BBA-C69D-E2653B9E50B7}"/>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3325788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5BF347-1A8B-57AC-0D65-3E2FA9CA87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C47118-23E1-C718-873F-77FC06225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36F5B0-F4B7-DE89-C058-874420846036}"/>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5" name="Footer Placeholder 4">
            <a:extLst>
              <a:ext uri="{FF2B5EF4-FFF2-40B4-BE49-F238E27FC236}">
                <a16:creationId xmlns:a16="http://schemas.microsoft.com/office/drawing/2014/main" id="{5E7EF149-5F82-C985-D338-AFEB669131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E893D-6887-65EC-ECD6-9B5130BD53B4}"/>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30890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D907-9F5B-8732-34F4-7DB683BFC4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B75454-6E2E-2DF5-1899-B222B6E742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DAE20E-F640-3072-5AD1-6170AEAAF81B}"/>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5" name="Footer Placeholder 4">
            <a:extLst>
              <a:ext uri="{FF2B5EF4-FFF2-40B4-BE49-F238E27FC236}">
                <a16:creationId xmlns:a16="http://schemas.microsoft.com/office/drawing/2014/main" id="{516DA9DA-6DD8-0810-6BE1-794BB290E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74B0D-A341-2C95-8F00-2749BF38D168}"/>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164058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BF6B-0C62-817F-4C15-1844C9AA5B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D337A1-8D7B-2018-0A41-E07E4E8E77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06A0D0-7D0D-FC3B-A6B1-E7EE5589B0C0}"/>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5" name="Footer Placeholder 4">
            <a:extLst>
              <a:ext uri="{FF2B5EF4-FFF2-40B4-BE49-F238E27FC236}">
                <a16:creationId xmlns:a16="http://schemas.microsoft.com/office/drawing/2014/main" id="{02EEC8CF-09B0-1B3F-98AA-4A9D0317A3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BC678C-5496-8D7D-1069-4E6C4FBD756D}"/>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208068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56E-BDD2-5406-BD87-21EE489ECF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A19C6-20D2-3B2E-4CD0-1F7BD04476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A6834E-264E-3CA8-47EA-75A80474DB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562752-FBCD-917C-4396-4E31C7A52060}"/>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6" name="Footer Placeholder 5">
            <a:extLst>
              <a:ext uri="{FF2B5EF4-FFF2-40B4-BE49-F238E27FC236}">
                <a16:creationId xmlns:a16="http://schemas.microsoft.com/office/drawing/2014/main" id="{4B664718-B2FB-CE97-9044-F90C782794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8803D6-4D27-A74D-C15C-28AA4C48A024}"/>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231929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BFFC-2FE4-E71E-9C6A-B4B990F108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F1ED24-E0C1-45E2-09CA-5C77B24B5B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C15350-517E-9943-2B5D-194A7877C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5272C3-9D4F-A22F-9F3D-F40C373DD4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FC3CF4-3C66-338A-F0CE-BB97C14036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E6BB7DC-1698-8E01-5797-F1F0510CDD3A}"/>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8" name="Footer Placeholder 7">
            <a:extLst>
              <a:ext uri="{FF2B5EF4-FFF2-40B4-BE49-F238E27FC236}">
                <a16:creationId xmlns:a16="http://schemas.microsoft.com/office/drawing/2014/main" id="{6CE2F082-C0C6-9D28-1D7B-E93E54666D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C14A3F-13DE-3647-CDE3-F705D5D51C8D}"/>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146697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D775-680F-5561-F46D-611E211C40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F64252-7DFA-511E-CBD6-8A4F9F2C44FD}"/>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4" name="Footer Placeholder 3">
            <a:extLst>
              <a:ext uri="{FF2B5EF4-FFF2-40B4-BE49-F238E27FC236}">
                <a16:creationId xmlns:a16="http://schemas.microsoft.com/office/drawing/2014/main" id="{E095E52D-D908-2FAD-FBFF-611C0CD93C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4B0940-2D6B-71B7-AF93-760F12A44585}"/>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36039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962E1-B366-36D8-C38A-967405045D16}"/>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3" name="Footer Placeholder 2">
            <a:extLst>
              <a:ext uri="{FF2B5EF4-FFF2-40B4-BE49-F238E27FC236}">
                <a16:creationId xmlns:a16="http://schemas.microsoft.com/office/drawing/2014/main" id="{88621BA1-7337-3183-ED59-FEA52777BD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0202FB-B046-BE26-4ED1-25C69FA34D27}"/>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259444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4271-7A35-24AD-77DD-18B12E519C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8F6ED9-7AA3-8664-14C3-CCA518E84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C2F8C9-E3C2-AC69-62E1-63F3915B1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DA440-A758-16FB-094A-43D2BC9C0AC5}"/>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6" name="Footer Placeholder 5">
            <a:extLst>
              <a:ext uri="{FF2B5EF4-FFF2-40B4-BE49-F238E27FC236}">
                <a16:creationId xmlns:a16="http://schemas.microsoft.com/office/drawing/2014/main" id="{92CADFDF-A9CF-F805-578A-4964C70CC4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EBF6DC-2396-E912-B972-2D1CA3779208}"/>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376785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9187-2A1F-364D-18FE-79175AEFF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D5FABF-E3BA-EA53-B0B2-1E2D3EA4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E6B78C-B29E-ACAA-AC9F-F12329AD39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888B50-576D-E867-F938-02CC771894B5}"/>
              </a:ext>
            </a:extLst>
          </p:cNvPr>
          <p:cNvSpPr>
            <a:spLocks noGrp="1"/>
          </p:cNvSpPr>
          <p:nvPr>
            <p:ph type="dt" sz="half" idx="10"/>
          </p:nvPr>
        </p:nvSpPr>
        <p:spPr/>
        <p:txBody>
          <a:bodyPr/>
          <a:lstStyle/>
          <a:p>
            <a:fld id="{37EAFD1B-5D43-493D-A192-528FF1C27226}" type="datetimeFigureOut">
              <a:rPr lang="en-IN" smtClean="0"/>
              <a:t>24-07-2024</a:t>
            </a:fld>
            <a:endParaRPr lang="en-IN"/>
          </a:p>
        </p:txBody>
      </p:sp>
      <p:sp>
        <p:nvSpPr>
          <p:cNvPr id="6" name="Footer Placeholder 5">
            <a:extLst>
              <a:ext uri="{FF2B5EF4-FFF2-40B4-BE49-F238E27FC236}">
                <a16:creationId xmlns:a16="http://schemas.microsoft.com/office/drawing/2014/main" id="{BE1BD884-CC66-D45D-02F3-4EEEFEAFE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8B8814-E55C-3532-35BA-7D8DD97D9C8A}"/>
              </a:ext>
            </a:extLst>
          </p:cNvPr>
          <p:cNvSpPr>
            <a:spLocks noGrp="1"/>
          </p:cNvSpPr>
          <p:nvPr>
            <p:ph type="sldNum" sz="quarter" idx="12"/>
          </p:nvPr>
        </p:nvSpPr>
        <p:spPr/>
        <p:txBody>
          <a:bodyPr/>
          <a:lstStyle/>
          <a:p>
            <a:fld id="{E37F5923-A37C-4F9A-8152-F1FE3C0C8F1C}" type="slidenum">
              <a:rPr lang="en-IN" smtClean="0"/>
              <a:t>‹#›</a:t>
            </a:fld>
            <a:endParaRPr lang="en-IN"/>
          </a:p>
        </p:txBody>
      </p:sp>
    </p:spTree>
    <p:extLst>
      <p:ext uri="{BB962C8B-B14F-4D97-AF65-F5344CB8AC3E}">
        <p14:creationId xmlns:p14="http://schemas.microsoft.com/office/powerpoint/2010/main" val="27668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5C483B-6527-F253-5063-34D7406D2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CB7E0C-C7BB-4B4D-292A-115BE61813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3C2BF6-5938-E288-3C85-C510BFE68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AFD1B-5D43-493D-A192-528FF1C27226}" type="datetimeFigureOut">
              <a:rPr lang="en-IN" smtClean="0"/>
              <a:t>24-07-2024</a:t>
            </a:fld>
            <a:endParaRPr lang="en-IN"/>
          </a:p>
        </p:txBody>
      </p:sp>
      <p:sp>
        <p:nvSpPr>
          <p:cNvPr id="5" name="Footer Placeholder 4">
            <a:extLst>
              <a:ext uri="{FF2B5EF4-FFF2-40B4-BE49-F238E27FC236}">
                <a16:creationId xmlns:a16="http://schemas.microsoft.com/office/drawing/2014/main" id="{D4C1A500-D901-1D9F-5C01-57A7B79D6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C3BA51-261E-CE2E-2294-2D562CF753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F5923-A37C-4F9A-8152-F1FE3C0C8F1C}" type="slidenum">
              <a:rPr lang="en-IN" smtClean="0"/>
              <a:t>‹#›</a:t>
            </a:fld>
            <a:endParaRPr lang="en-IN"/>
          </a:p>
        </p:txBody>
      </p:sp>
    </p:spTree>
    <p:extLst>
      <p:ext uri="{BB962C8B-B14F-4D97-AF65-F5344CB8AC3E}">
        <p14:creationId xmlns:p14="http://schemas.microsoft.com/office/powerpoint/2010/main" val="1705373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rPul9WKQ6oQ?si=SBqCKQe24VbaIr2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806059-60F3-77F1-EE6C-84BAAFEE82D1}"/>
              </a:ext>
            </a:extLst>
          </p:cNvPr>
          <p:cNvSpPr txBox="1"/>
          <p:nvPr/>
        </p:nvSpPr>
        <p:spPr>
          <a:xfrm>
            <a:off x="2342604" y="1897521"/>
            <a:ext cx="8151223" cy="369332"/>
          </a:xfrm>
          <a:prstGeom prst="rect">
            <a:avLst/>
          </a:prstGeom>
          <a:noFill/>
        </p:spPr>
        <p:txBody>
          <a:bodyPr wrap="square">
            <a:spAutoFit/>
          </a:bodyPr>
          <a:lstStyle/>
          <a:p>
            <a:r>
              <a:rPr lang="en-US" dirty="0"/>
              <a:t>Project Title: Efficient Search and Rescue Operations using Swarm Robots and Drones</a:t>
            </a:r>
          </a:p>
        </p:txBody>
      </p:sp>
      <p:sp>
        <p:nvSpPr>
          <p:cNvPr id="7" name="TextBox 6">
            <a:extLst>
              <a:ext uri="{FF2B5EF4-FFF2-40B4-BE49-F238E27FC236}">
                <a16:creationId xmlns:a16="http://schemas.microsoft.com/office/drawing/2014/main" id="{402CBC72-F5FB-2540-0F32-F7987B95176E}"/>
              </a:ext>
            </a:extLst>
          </p:cNvPr>
          <p:cNvSpPr txBox="1"/>
          <p:nvPr/>
        </p:nvSpPr>
        <p:spPr>
          <a:xfrm>
            <a:off x="3048000" y="2358237"/>
            <a:ext cx="6096000" cy="369332"/>
          </a:xfrm>
          <a:prstGeom prst="rect">
            <a:avLst/>
          </a:prstGeom>
          <a:noFill/>
        </p:spPr>
        <p:txBody>
          <a:bodyPr wrap="square">
            <a:spAutoFit/>
          </a:bodyPr>
          <a:lstStyle/>
          <a:p>
            <a:r>
              <a:rPr lang="en-US" dirty="0"/>
              <a:t>Team Members: Chaitanya Varma Rudraraju, Geeth Vishnu</a:t>
            </a:r>
          </a:p>
        </p:txBody>
      </p:sp>
      <p:sp>
        <p:nvSpPr>
          <p:cNvPr id="9" name="TextBox 8">
            <a:extLst>
              <a:ext uri="{FF2B5EF4-FFF2-40B4-BE49-F238E27FC236}">
                <a16:creationId xmlns:a16="http://schemas.microsoft.com/office/drawing/2014/main" id="{CB6C5BC1-E185-DDBA-7E4D-5EFF058398E8}"/>
              </a:ext>
            </a:extLst>
          </p:cNvPr>
          <p:cNvSpPr txBox="1"/>
          <p:nvPr/>
        </p:nvSpPr>
        <p:spPr>
          <a:xfrm>
            <a:off x="4572000" y="2727569"/>
            <a:ext cx="1933303" cy="369332"/>
          </a:xfrm>
          <a:prstGeom prst="rect">
            <a:avLst/>
          </a:prstGeom>
          <a:noFill/>
        </p:spPr>
        <p:txBody>
          <a:bodyPr wrap="square">
            <a:spAutoFit/>
          </a:bodyPr>
          <a:lstStyle/>
          <a:p>
            <a:r>
              <a:rPr lang="en-IN" dirty="0"/>
              <a:t>Date: 24-07-2024</a:t>
            </a:r>
          </a:p>
        </p:txBody>
      </p:sp>
      <p:sp>
        <p:nvSpPr>
          <p:cNvPr id="11" name="TextBox 10">
            <a:extLst>
              <a:ext uri="{FF2B5EF4-FFF2-40B4-BE49-F238E27FC236}">
                <a16:creationId xmlns:a16="http://schemas.microsoft.com/office/drawing/2014/main" id="{A0D16D74-CD52-25FA-200E-58B28C6581BA}"/>
              </a:ext>
            </a:extLst>
          </p:cNvPr>
          <p:cNvSpPr txBox="1"/>
          <p:nvPr/>
        </p:nvSpPr>
        <p:spPr>
          <a:xfrm>
            <a:off x="2904306" y="3207102"/>
            <a:ext cx="7027817" cy="369332"/>
          </a:xfrm>
          <a:prstGeom prst="rect">
            <a:avLst/>
          </a:prstGeom>
          <a:noFill/>
        </p:spPr>
        <p:txBody>
          <a:bodyPr wrap="square">
            <a:spAutoFit/>
          </a:bodyPr>
          <a:lstStyle/>
          <a:p>
            <a:pPr algn="l"/>
            <a:r>
              <a:rPr lang="en-IN" b="1" i="0" dirty="0">
                <a:solidFill>
                  <a:srgbClr val="383838"/>
                </a:solidFill>
                <a:effectLst/>
                <a:highlight>
                  <a:srgbClr val="FFFFFF"/>
                </a:highlight>
                <a:latin typeface="Inter"/>
              </a:rPr>
              <a:t>Problem Statement Verticals : </a:t>
            </a:r>
            <a:r>
              <a:rPr lang="en-IN" b="0" i="0" dirty="0">
                <a:solidFill>
                  <a:srgbClr val="383838"/>
                </a:solidFill>
                <a:effectLst/>
                <a:highlight>
                  <a:srgbClr val="FFFFFF"/>
                </a:highlight>
                <a:latin typeface="Inter"/>
              </a:rPr>
              <a:t>Smart City with Disaster Management</a:t>
            </a:r>
            <a:endParaRPr lang="en-IN" dirty="0"/>
          </a:p>
        </p:txBody>
      </p:sp>
    </p:spTree>
    <p:extLst>
      <p:ext uri="{BB962C8B-B14F-4D97-AF65-F5344CB8AC3E}">
        <p14:creationId xmlns:p14="http://schemas.microsoft.com/office/powerpoint/2010/main" val="281171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B23D-190B-B432-3DAF-6C2014338D09}"/>
              </a:ext>
            </a:extLst>
          </p:cNvPr>
          <p:cNvSpPr>
            <a:spLocks noGrp="1"/>
          </p:cNvSpPr>
          <p:nvPr>
            <p:ph type="title"/>
          </p:nvPr>
        </p:nvSpPr>
        <p:spPr/>
        <p:txBody>
          <a:bodyPr/>
          <a:lstStyle/>
          <a:p>
            <a:r>
              <a:rPr lang="en-US" dirty="0"/>
              <a:t>Assessing and Mapping Injured Individuals</a:t>
            </a:r>
            <a:endParaRPr lang="en-IN" dirty="0"/>
          </a:p>
        </p:txBody>
      </p:sp>
      <p:sp>
        <p:nvSpPr>
          <p:cNvPr id="3" name="Content Placeholder 2">
            <a:extLst>
              <a:ext uri="{FF2B5EF4-FFF2-40B4-BE49-F238E27FC236}">
                <a16:creationId xmlns:a16="http://schemas.microsoft.com/office/drawing/2014/main" id="{182DFD93-0705-A82F-D9C1-2924DFDDA56F}"/>
              </a:ext>
            </a:extLst>
          </p:cNvPr>
          <p:cNvSpPr>
            <a:spLocks noGrp="1"/>
          </p:cNvSpPr>
          <p:nvPr>
            <p:ph idx="1"/>
          </p:nvPr>
        </p:nvSpPr>
        <p:spPr/>
        <p:txBody>
          <a:bodyPr>
            <a:normAutofit/>
          </a:bodyPr>
          <a:lstStyle/>
          <a:p>
            <a:pPr marL="0" indent="0">
              <a:buNone/>
            </a:pPr>
            <a:r>
              <a:rPr lang="en-US" sz="1200" b="1" dirty="0"/>
              <a:t>Criticality Value Assignment:</a:t>
            </a:r>
          </a:p>
          <a:p>
            <a:pPr>
              <a:buFont typeface="Arial" panose="020B0604020202020204" pitchFamily="34" charset="0"/>
              <a:buChar char="•"/>
            </a:pPr>
            <a:r>
              <a:rPr lang="en-US" sz="1200" b="1" dirty="0"/>
              <a:t>0:</a:t>
            </a:r>
            <a:r>
              <a:rPr lang="en-US" sz="1200" dirty="0"/>
              <a:t> Deceased</a:t>
            </a:r>
          </a:p>
          <a:p>
            <a:pPr>
              <a:buFont typeface="Arial" panose="020B0604020202020204" pitchFamily="34" charset="0"/>
              <a:buChar char="•"/>
            </a:pPr>
            <a:r>
              <a:rPr lang="en-US" sz="1200" b="1" dirty="0"/>
              <a:t>0.25:</a:t>
            </a:r>
            <a:r>
              <a:rPr lang="en-US" sz="1200" dirty="0"/>
              <a:t> Severely Injured</a:t>
            </a:r>
          </a:p>
          <a:p>
            <a:pPr>
              <a:buFont typeface="Arial" panose="020B0604020202020204" pitchFamily="34" charset="0"/>
              <a:buChar char="•"/>
            </a:pPr>
            <a:r>
              <a:rPr lang="en-US" sz="1200" b="1" dirty="0"/>
              <a:t>0.5:</a:t>
            </a:r>
            <a:r>
              <a:rPr lang="en-US" sz="1200" dirty="0"/>
              <a:t> Injured</a:t>
            </a:r>
          </a:p>
          <a:p>
            <a:pPr>
              <a:buFont typeface="Arial" panose="020B0604020202020204" pitchFamily="34" charset="0"/>
              <a:buChar char="•"/>
            </a:pPr>
            <a:r>
              <a:rPr lang="en-US" sz="1200" b="1" dirty="0"/>
              <a:t>0.75:</a:t>
            </a:r>
            <a:r>
              <a:rPr lang="en-US" sz="1200" dirty="0"/>
              <a:t> Mildly Injured</a:t>
            </a:r>
          </a:p>
          <a:p>
            <a:pPr>
              <a:buFont typeface="Arial" panose="020B0604020202020204" pitchFamily="34" charset="0"/>
              <a:buChar char="•"/>
            </a:pPr>
            <a:r>
              <a:rPr lang="en-US" sz="1200" b="1" dirty="0"/>
              <a:t>1:</a:t>
            </a:r>
            <a:r>
              <a:rPr lang="en-US" sz="1200" dirty="0"/>
              <a:t> Healthy/Not Injured</a:t>
            </a:r>
          </a:p>
          <a:p>
            <a:pPr marL="0" indent="0">
              <a:buNone/>
            </a:pPr>
            <a:r>
              <a:rPr lang="en-US" sz="1200" b="1" dirty="0"/>
              <a:t>Process:</a:t>
            </a:r>
          </a:p>
          <a:p>
            <a:r>
              <a:rPr lang="en-US" sz="1200" b="1" dirty="0"/>
              <a:t>Identify Individuals:</a:t>
            </a:r>
            <a:r>
              <a:rPr lang="en-US" sz="1200" dirty="0"/>
              <a:t> Use sensor data to locate and identify individuals.</a:t>
            </a:r>
          </a:p>
          <a:p>
            <a:r>
              <a:rPr lang="en-US" sz="1200" b="1" dirty="0"/>
              <a:t>Assign Criticality:</a:t>
            </a:r>
            <a:r>
              <a:rPr lang="en-US" sz="1200" dirty="0"/>
              <a:t> Determine the criticality level based on their condition.</a:t>
            </a:r>
          </a:p>
          <a:p>
            <a:r>
              <a:rPr lang="en-US" sz="1200" b="1" dirty="0"/>
              <a:t>Map Conversion:</a:t>
            </a:r>
            <a:r>
              <a:rPr lang="en-US" sz="1200" dirty="0"/>
              <a:t> Convert criticality values into a matrix for visual representation.</a:t>
            </a:r>
          </a:p>
          <a:p>
            <a:pPr marL="0" indent="0">
              <a:buNone/>
            </a:pPr>
            <a:r>
              <a:rPr lang="en-US" sz="1200" dirty="0"/>
              <a:t>This approach allows efficient traversal and prioritization in rescue operations, ensuring that individuals are assessed and attended to based on their urgency.</a:t>
            </a:r>
          </a:p>
          <a:p>
            <a:endParaRPr lang="en-IN" dirty="0"/>
          </a:p>
        </p:txBody>
      </p:sp>
      <p:pic>
        <p:nvPicPr>
          <p:cNvPr id="5" name="Picture 4">
            <a:extLst>
              <a:ext uri="{FF2B5EF4-FFF2-40B4-BE49-F238E27FC236}">
                <a16:creationId xmlns:a16="http://schemas.microsoft.com/office/drawing/2014/main" id="{CA79C673-AE53-AE95-7A90-E4D12594D22E}"/>
              </a:ext>
            </a:extLst>
          </p:cNvPr>
          <p:cNvPicPr>
            <a:picLocks noChangeAspect="1"/>
          </p:cNvPicPr>
          <p:nvPr/>
        </p:nvPicPr>
        <p:blipFill>
          <a:blip r:embed="rId2"/>
          <a:stretch>
            <a:fillRect/>
          </a:stretch>
        </p:blipFill>
        <p:spPr>
          <a:xfrm>
            <a:off x="838200" y="5058527"/>
            <a:ext cx="3400479" cy="1434348"/>
          </a:xfrm>
          <a:prstGeom prst="rect">
            <a:avLst/>
          </a:prstGeom>
        </p:spPr>
      </p:pic>
      <p:sp>
        <p:nvSpPr>
          <p:cNvPr id="7" name="TextBox 6">
            <a:extLst>
              <a:ext uri="{FF2B5EF4-FFF2-40B4-BE49-F238E27FC236}">
                <a16:creationId xmlns:a16="http://schemas.microsoft.com/office/drawing/2014/main" id="{09170638-7E91-B511-882D-92AA58B91FAF}"/>
              </a:ext>
            </a:extLst>
          </p:cNvPr>
          <p:cNvSpPr txBox="1"/>
          <p:nvPr/>
        </p:nvSpPr>
        <p:spPr>
          <a:xfrm>
            <a:off x="748937" y="6492875"/>
            <a:ext cx="6096000" cy="261610"/>
          </a:xfrm>
          <a:prstGeom prst="rect">
            <a:avLst/>
          </a:prstGeom>
          <a:noFill/>
        </p:spPr>
        <p:txBody>
          <a:bodyPr wrap="square">
            <a:spAutoFit/>
          </a:bodyPr>
          <a:lstStyle/>
          <a:p>
            <a:r>
              <a:rPr lang="en-US" sz="1100" b="1" i="0" dirty="0">
                <a:solidFill>
                  <a:srgbClr val="000000"/>
                </a:solidFill>
                <a:effectLst/>
              </a:rPr>
              <a:t>Finding The People On The Map So That We Can Rescue them</a:t>
            </a:r>
            <a:endParaRPr lang="en-IN" sz="1100" dirty="0"/>
          </a:p>
        </p:txBody>
      </p:sp>
      <p:pic>
        <p:nvPicPr>
          <p:cNvPr id="9" name="Picture 8">
            <a:extLst>
              <a:ext uri="{FF2B5EF4-FFF2-40B4-BE49-F238E27FC236}">
                <a16:creationId xmlns:a16="http://schemas.microsoft.com/office/drawing/2014/main" id="{FFEF2F5D-A674-BAC4-378D-45893BD8962F}"/>
              </a:ext>
            </a:extLst>
          </p:cNvPr>
          <p:cNvPicPr>
            <a:picLocks noChangeAspect="1"/>
          </p:cNvPicPr>
          <p:nvPr/>
        </p:nvPicPr>
        <p:blipFill>
          <a:blip r:embed="rId3"/>
          <a:stretch>
            <a:fillRect/>
          </a:stretch>
        </p:blipFill>
        <p:spPr>
          <a:xfrm>
            <a:off x="6934200" y="5024706"/>
            <a:ext cx="3655191" cy="1501989"/>
          </a:xfrm>
          <a:prstGeom prst="rect">
            <a:avLst/>
          </a:prstGeom>
        </p:spPr>
      </p:pic>
      <p:sp>
        <p:nvSpPr>
          <p:cNvPr id="11" name="TextBox 10">
            <a:extLst>
              <a:ext uri="{FF2B5EF4-FFF2-40B4-BE49-F238E27FC236}">
                <a16:creationId xmlns:a16="http://schemas.microsoft.com/office/drawing/2014/main" id="{8200AF72-85F5-0D10-68AD-45F45FDDCA81}"/>
              </a:ext>
            </a:extLst>
          </p:cNvPr>
          <p:cNvSpPr txBox="1"/>
          <p:nvPr/>
        </p:nvSpPr>
        <p:spPr>
          <a:xfrm>
            <a:off x="7479458" y="6509139"/>
            <a:ext cx="3492137" cy="276999"/>
          </a:xfrm>
          <a:prstGeom prst="rect">
            <a:avLst/>
          </a:prstGeom>
          <a:noFill/>
        </p:spPr>
        <p:txBody>
          <a:bodyPr wrap="square">
            <a:spAutoFit/>
          </a:bodyPr>
          <a:lstStyle/>
          <a:p>
            <a:r>
              <a:rPr lang="en-US" sz="1200" b="1" dirty="0">
                <a:solidFill>
                  <a:srgbClr val="000000"/>
                </a:solidFill>
              </a:rPr>
              <a:t>Assigning Criticality to each person</a:t>
            </a:r>
            <a:endParaRPr lang="en-IN" sz="1200" dirty="0"/>
          </a:p>
        </p:txBody>
      </p:sp>
    </p:spTree>
    <p:extLst>
      <p:ext uri="{BB962C8B-B14F-4D97-AF65-F5344CB8AC3E}">
        <p14:creationId xmlns:p14="http://schemas.microsoft.com/office/powerpoint/2010/main" val="3788376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B262-9D48-E267-8CCD-7BC6703E6F00}"/>
              </a:ext>
            </a:extLst>
          </p:cNvPr>
          <p:cNvSpPr>
            <a:spLocks noGrp="1"/>
          </p:cNvSpPr>
          <p:nvPr>
            <p:ph type="title"/>
          </p:nvPr>
        </p:nvSpPr>
        <p:spPr>
          <a:xfrm>
            <a:off x="838200" y="365126"/>
            <a:ext cx="10515600" cy="1237252"/>
          </a:xfrm>
        </p:spPr>
        <p:txBody>
          <a:bodyPr>
            <a:normAutofit/>
          </a:bodyPr>
          <a:lstStyle/>
          <a:p>
            <a:r>
              <a:rPr lang="en-US" sz="3600" b="1" i="0" dirty="0">
                <a:solidFill>
                  <a:srgbClr val="000000"/>
                </a:solidFill>
                <a:effectLst/>
                <a:latin typeface="YAFdJvSyp_k 2"/>
              </a:rPr>
              <a:t>We will integrate the values into a matrix as follows</a:t>
            </a:r>
            <a:endParaRPr lang="en-IN" sz="3600" dirty="0"/>
          </a:p>
        </p:txBody>
      </p:sp>
      <p:sp>
        <p:nvSpPr>
          <p:cNvPr id="3" name="Content Placeholder 2">
            <a:extLst>
              <a:ext uri="{FF2B5EF4-FFF2-40B4-BE49-F238E27FC236}">
                <a16:creationId xmlns:a16="http://schemas.microsoft.com/office/drawing/2014/main" id="{27E87E9A-8A44-71C3-E038-CA8CCCF1FE3D}"/>
              </a:ext>
            </a:extLst>
          </p:cNvPr>
          <p:cNvSpPr>
            <a:spLocks noGrp="1"/>
          </p:cNvSpPr>
          <p:nvPr>
            <p:ph idx="1"/>
          </p:nvPr>
        </p:nvSpPr>
        <p:spPr/>
        <p:txBody>
          <a:bodyPr>
            <a:normAutofit/>
          </a:bodyPr>
          <a:lstStyle/>
          <a:p>
            <a:pPr marL="0" indent="0">
              <a:buNone/>
            </a:pPr>
            <a:r>
              <a:rPr lang="en-US" sz="1600" b="1" i="0" dirty="0">
                <a:solidFill>
                  <a:srgbClr val="000000"/>
                </a:solidFill>
                <a:effectLst/>
                <a:latin typeface="YAFdJvSyp_k 2"/>
              </a:rPr>
              <a:t>Matrix Representation:</a:t>
            </a:r>
            <a:endParaRPr lang="en-US" sz="1600" dirty="0">
              <a:solidFill>
                <a:srgbClr val="000000"/>
              </a:solidFill>
              <a:effectLst/>
              <a:latin typeface="YAFdJvSyp_k 2"/>
            </a:endParaRPr>
          </a:p>
          <a:p>
            <a:pPr marL="0" indent="0">
              <a:buNone/>
            </a:pPr>
            <a:r>
              <a:rPr lang="en-US" sz="1600" b="1" i="0" dirty="0">
                <a:solidFill>
                  <a:srgbClr val="000000"/>
                </a:solidFill>
                <a:effectLst/>
                <a:latin typeface="YAFdJvSyp_k 2"/>
              </a:rPr>
              <a:t>Empty Columns:</a:t>
            </a:r>
            <a:r>
              <a:rPr lang="en-US" sz="1600" b="0" i="0" dirty="0">
                <a:solidFill>
                  <a:srgbClr val="000000"/>
                </a:solidFill>
                <a:effectLst/>
                <a:latin typeface="YAFdJvSyp_k 2"/>
              </a:rPr>
              <a:t> For columns with no data or empty sectors, we will assign a value of 0 to indicate that no significant information or casualties were detected in those areas.</a:t>
            </a:r>
            <a:endParaRPr lang="en-US" sz="1600" dirty="0">
              <a:solidFill>
                <a:srgbClr val="000000"/>
              </a:solidFill>
              <a:effectLst/>
              <a:latin typeface="YAFdJvSyp_k 2"/>
            </a:endParaRPr>
          </a:p>
          <a:p>
            <a:pPr marL="0" indent="0">
              <a:buNone/>
            </a:pPr>
            <a:r>
              <a:rPr lang="en-US" sz="1600" b="1" i="0" dirty="0">
                <a:solidFill>
                  <a:srgbClr val="000000"/>
                </a:solidFill>
                <a:effectLst/>
                <a:latin typeface="YAFdJvSyp_k 2"/>
              </a:rPr>
              <a:t>Critical Values:</a:t>
            </a:r>
            <a:r>
              <a:rPr lang="en-US" sz="1600" b="0" i="0" dirty="0">
                <a:solidFill>
                  <a:srgbClr val="000000"/>
                </a:solidFill>
                <a:effectLst/>
                <a:latin typeface="YAFdJvSyp_k 2"/>
              </a:rPr>
              <a:t> For sectors where critical values have been determined, we will populate the matrix with these values to represent the severity of conditions in those sectors.</a:t>
            </a:r>
            <a:endParaRPr lang="en-US" sz="1600" dirty="0">
              <a:solidFill>
                <a:srgbClr val="000000"/>
              </a:solidFill>
              <a:effectLst/>
              <a:latin typeface="YAFdJvSyp_k 2"/>
            </a:endParaRPr>
          </a:p>
          <a:p>
            <a:pPr marL="0" indent="0">
              <a:buNone/>
            </a:pPr>
            <a:r>
              <a:rPr lang="en-US" sz="1600" b="0" i="0" dirty="0">
                <a:solidFill>
                  <a:srgbClr val="000000"/>
                </a:solidFill>
                <a:effectLst/>
                <a:latin typeface="YAFdJvSyp_k 2"/>
              </a:rPr>
              <a:t>This approach ensures that the matrix accurately reflects the status of each sector, with a clear representation of both unoccupied areas and those with critical information.</a:t>
            </a:r>
            <a:endParaRPr lang="en-US" sz="1600" dirty="0">
              <a:solidFill>
                <a:srgbClr val="000000"/>
              </a:solidFill>
              <a:effectLst/>
              <a:latin typeface="YAFdJvSyp_k 2"/>
            </a:endParaRPr>
          </a:p>
          <a:p>
            <a:endParaRPr lang="en-IN" dirty="0"/>
          </a:p>
        </p:txBody>
      </p:sp>
      <p:pic>
        <p:nvPicPr>
          <p:cNvPr id="5" name="Picture 4">
            <a:extLst>
              <a:ext uri="{FF2B5EF4-FFF2-40B4-BE49-F238E27FC236}">
                <a16:creationId xmlns:a16="http://schemas.microsoft.com/office/drawing/2014/main" id="{3E840E36-F377-A3F4-F96E-142BF3B0170C}"/>
              </a:ext>
            </a:extLst>
          </p:cNvPr>
          <p:cNvPicPr>
            <a:picLocks noChangeAspect="1"/>
          </p:cNvPicPr>
          <p:nvPr/>
        </p:nvPicPr>
        <p:blipFill>
          <a:blip r:embed="rId2"/>
          <a:stretch>
            <a:fillRect/>
          </a:stretch>
        </p:blipFill>
        <p:spPr>
          <a:xfrm>
            <a:off x="931400" y="4038143"/>
            <a:ext cx="4123697" cy="1683389"/>
          </a:xfrm>
          <a:prstGeom prst="rect">
            <a:avLst/>
          </a:prstGeom>
        </p:spPr>
      </p:pic>
      <p:pic>
        <p:nvPicPr>
          <p:cNvPr id="7" name="Picture 6">
            <a:extLst>
              <a:ext uri="{FF2B5EF4-FFF2-40B4-BE49-F238E27FC236}">
                <a16:creationId xmlns:a16="http://schemas.microsoft.com/office/drawing/2014/main" id="{D3A066B5-7C3C-269F-C62B-486CF811A4D6}"/>
              </a:ext>
            </a:extLst>
          </p:cNvPr>
          <p:cNvPicPr>
            <a:picLocks noChangeAspect="1"/>
          </p:cNvPicPr>
          <p:nvPr/>
        </p:nvPicPr>
        <p:blipFill>
          <a:blip r:embed="rId3"/>
          <a:stretch>
            <a:fillRect/>
          </a:stretch>
        </p:blipFill>
        <p:spPr>
          <a:xfrm>
            <a:off x="7236823" y="3852983"/>
            <a:ext cx="3027442" cy="2547227"/>
          </a:xfrm>
          <a:prstGeom prst="rect">
            <a:avLst/>
          </a:prstGeom>
        </p:spPr>
      </p:pic>
    </p:spTree>
    <p:extLst>
      <p:ext uri="{BB962C8B-B14F-4D97-AF65-F5344CB8AC3E}">
        <p14:creationId xmlns:p14="http://schemas.microsoft.com/office/powerpoint/2010/main" val="1926181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691E-D33F-45E3-A9C8-5F1C9CC92B97}"/>
              </a:ext>
            </a:extLst>
          </p:cNvPr>
          <p:cNvSpPr>
            <a:spLocks noGrp="1"/>
          </p:cNvSpPr>
          <p:nvPr>
            <p:ph type="title"/>
          </p:nvPr>
        </p:nvSpPr>
        <p:spPr/>
        <p:txBody>
          <a:bodyPr>
            <a:normAutofit/>
          </a:bodyPr>
          <a:lstStyle/>
          <a:p>
            <a:r>
              <a:rPr lang="en-US" sz="4000" dirty="0"/>
              <a:t>Efficient Pathfinding Algorithm for Critical Sectors.</a:t>
            </a:r>
            <a:endParaRPr lang="en-IN" sz="4000" dirty="0"/>
          </a:p>
        </p:txBody>
      </p:sp>
      <p:sp>
        <p:nvSpPr>
          <p:cNvPr id="7" name="TextBox 6">
            <a:extLst>
              <a:ext uri="{FF2B5EF4-FFF2-40B4-BE49-F238E27FC236}">
                <a16:creationId xmlns:a16="http://schemas.microsoft.com/office/drawing/2014/main" id="{977ADD30-DDC7-26F0-63C8-7A1E6CAF599F}"/>
              </a:ext>
            </a:extLst>
          </p:cNvPr>
          <p:cNvSpPr txBox="1"/>
          <p:nvPr/>
        </p:nvSpPr>
        <p:spPr>
          <a:xfrm>
            <a:off x="838200" y="1433236"/>
            <a:ext cx="6096000" cy="2308324"/>
          </a:xfrm>
          <a:prstGeom prst="rect">
            <a:avLst/>
          </a:prstGeom>
          <a:noFill/>
        </p:spPr>
        <p:txBody>
          <a:bodyPr wrap="square">
            <a:spAutoFit/>
          </a:bodyPr>
          <a:lstStyle/>
          <a:p>
            <a:r>
              <a:rPr lang="en-US" b="1" dirty="0"/>
              <a:t>Algorithm Overview</a:t>
            </a:r>
          </a:p>
          <a:p>
            <a:pPr>
              <a:buFont typeface="+mj-lt"/>
              <a:buAutoNum type="arabicPeriod"/>
            </a:pPr>
            <a:r>
              <a:rPr lang="en-US" b="1" dirty="0"/>
              <a:t>Initialization:</a:t>
            </a:r>
            <a:endParaRPr lang="en-US" dirty="0"/>
          </a:p>
          <a:p>
            <a:pPr marL="742950" lvl="1" indent="-285750">
              <a:buFont typeface="+mj-lt"/>
              <a:buAutoNum type="arabicPeriod"/>
            </a:pPr>
            <a:r>
              <a:rPr lang="en-US" b="1" dirty="0"/>
              <a:t>Extract Coordinates &amp; Critical Values:</a:t>
            </a:r>
            <a:endParaRPr lang="en-US" dirty="0"/>
          </a:p>
          <a:p>
            <a:pPr marL="1143000" lvl="2" indent="-228600">
              <a:buFont typeface="+mj-lt"/>
              <a:buAutoNum type="arabicPeriod"/>
            </a:pPr>
            <a:r>
              <a:rPr lang="en-US" dirty="0"/>
              <a:t>Identify non-zero sectors and their critical values.</a:t>
            </a:r>
          </a:p>
          <a:p>
            <a:pPr marL="742950" lvl="1" indent="-285750">
              <a:buFont typeface="+mj-lt"/>
              <a:buAutoNum type="arabicPeriod"/>
            </a:pPr>
            <a:r>
              <a:rPr lang="en-US" b="1" dirty="0"/>
              <a:t>Set Up Data Structures:</a:t>
            </a:r>
            <a:endParaRPr lang="en-US" dirty="0"/>
          </a:p>
          <a:p>
            <a:pPr marL="1143000" lvl="2" indent="-228600">
              <a:buFont typeface="+mj-lt"/>
              <a:buAutoNum type="arabicPeriod"/>
            </a:pPr>
            <a:r>
              <a:rPr lang="en-US" dirty="0"/>
              <a:t>Initialize a priority queue (heap) for sector exploration.</a:t>
            </a:r>
          </a:p>
          <a:p>
            <a:pPr marL="1143000" lvl="2" indent="-228600">
              <a:buFont typeface="+mj-lt"/>
              <a:buAutoNum type="arabicPeriod"/>
            </a:pPr>
            <a:r>
              <a:rPr lang="en-US" dirty="0"/>
              <a:t>Use a set to track visited sectors.</a:t>
            </a:r>
          </a:p>
        </p:txBody>
      </p:sp>
      <p:sp>
        <p:nvSpPr>
          <p:cNvPr id="9" name="TextBox 8">
            <a:extLst>
              <a:ext uri="{FF2B5EF4-FFF2-40B4-BE49-F238E27FC236}">
                <a16:creationId xmlns:a16="http://schemas.microsoft.com/office/drawing/2014/main" id="{A29D7EDA-56B8-7393-A135-7FC96EAD39F4}"/>
              </a:ext>
            </a:extLst>
          </p:cNvPr>
          <p:cNvSpPr txBox="1"/>
          <p:nvPr/>
        </p:nvSpPr>
        <p:spPr>
          <a:xfrm>
            <a:off x="838200" y="3907552"/>
            <a:ext cx="5937040" cy="2585323"/>
          </a:xfrm>
          <a:prstGeom prst="rect">
            <a:avLst/>
          </a:prstGeom>
          <a:noFill/>
        </p:spPr>
        <p:txBody>
          <a:bodyPr wrap="square">
            <a:spAutoFit/>
          </a:bodyPr>
          <a:lstStyle/>
          <a:p>
            <a:r>
              <a:rPr lang="en-US" b="1" dirty="0"/>
              <a:t>Traversal Using Priority Queue:</a:t>
            </a:r>
            <a:endParaRPr lang="en-US" dirty="0"/>
          </a:p>
          <a:p>
            <a:r>
              <a:rPr lang="en-US" b="1" dirty="0"/>
              <a:t>Start at Initial Point:</a:t>
            </a:r>
            <a:endParaRPr lang="en-US" dirty="0"/>
          </a:p>
          <a:p>
            <a:pPr marL="742950" lvl="1" indent="-285750">
              <a:buFont typeface="Arial" panose="020B0604020202020204" pitchFamily="34" charset="0"/>
              <a:buChar char="•"/>
            </a:pPr>
            <a:r>
              <a:rPr lang="en-US" dirty="0"/>
              <a:t>Begin with an initial weight of 0.</a:t>
            </a:r>
          </a:p>
          <a:p>
            <a:r>
              <a:rPr lang="en-US" b="1" dirty="0"/>
              <a:t>Process the Priority Queue:</a:t>
            </a:r>
            <a:endParaRPr lang="en-US" dirty="0"/>
          </a:p>
          <a:p>
            <a:pPr marL="742950" lvl="1" indent="-285750">
              <a:buFont typeface="Arial" panose="020B0604020202020204" pitchFamily="34" charset="0"/>
              <a:buChar char="•"/>
            </a:pPr>
            <a:r>
              <a:rPr lang="en-US" dirty="0"/>
              <a:t>Pop the sector with the lowest weighted distance.</a:t>
            </a:r>
          </a:p>
          <a:p>
            <a:pPr marL="742950" lvl="1" indent="-285750">
              <a:buFont typeface="Arial" panose="020B0604020202020204" pitchFamily="34" charset="0"/>
              <a:buChar char="•"/>
            </a:pPr>
            <a:r>
              <a:rPr lang="en-US" dirty="0"/>
              <a:t>Calculate and adjust the distance based on sector’s critical value.</a:t>
            </a:r>
          </a:p>
          <a:p>
            <a:pPr marL="742950" lvl="1" indent="-285750">
              <a:buFont typeface="Arial" panose="020B0604020202020204" pitchFamily="34" charset="0"/>
              <a:buChar char="•"/>
            </a:pPr>
            <a:r>
              <a:rPr lang="en-US" dirty="0"/>
              <a:t>Push weighted distances into the heap.</a:t>
            </a:r>
          </a:p>
          <a:p>
            <a:pPr marL="742950" lvl="1" indent="-285750">
              <a:buFont typeface="Arial" panose="020B0604020202020204" pitchFamily="34" charset="0"/>
              <a:buChar char="•"/>
            </a:pPr>
            <a:r>
              <a:rPr lang="en-US" dirty="0"/>
              <a:t>Mark sectors as visited.</a:t>
            </a:r>
          </a:p>
        </p:txBody>
      </p:sp>
      <p:sp>
        <p:nvSpPr>
          <p:cNvPr id="12" name="TextBox 11">
            <a:extLst>
              <a:ext uri="{FF2B5EF4-FFF2-40B4-BE49-F238E27FC236}">
                <a16:creationId xmlns:a16="http://schemas.microsoft.com/office/drawing/2014/main" id="{78C9FA5A-01C6-EE10-793B-CC5863431B0A}"/>
              </a:ext>
            </a:extLst>
          </p:cNvPr>
          <p:cNvSpPr txBox="1"/>
          <p:nvPr/>
        </p:nvSpPr>
        <p:spPr>
          <a:xfrm>
            <a:off x="6770900" y="1454517"/>
            <a:ext cx="4746200" cy="923330"/>
          </a:xfrm>
          <a:prstGeom prst="rect">
            <a:avLst/>
          </a:prstGeom>
          <a:noFill/>
        </p:spPr>
        <p:txBody>
          <a:bodyPr wrap="square">
            <a:spAutoFit/>
          </a:bodyPr>
          <a:lstStyle/>
          <a:p>
            <a:r>
              <a:rPr lang="en-US" b="1" dirty="0"/>
              <a:t>Matrix Representation:</a:t>
            </a:r>
            <a:endParaRPr lang="en-US" dirty="0"/>
          </a:p>
          <a:p>
            <a:pPr>
              <a:buFont typeface="Arial" panose="020B0604020202020204" pitchFamily="34" charset="0"/>
              <a:buChar char="•"/>
            </a:pPr>
            <a:r>
              <a:rPr lang="en-US" dirty="0"/>
              <a:t>Matrix displays sectors with critical values indicating severity.</a:t>
            </a:r>
          </a:p>
        </p:txBody>
      </p:sp>
      <p:sp>
        <p:nvSpPr>
          <p:cNvPr id="14" name="TextBox 13">
            <a:extLst>
              <a:ext uri="{FF2B5EF4-FFF2-40B4-BE49-F238E27FC236}">
                <a16:creationId xmlns:a16="http://schemas.microsoft.com/office/drawing/2014/main" id="{1359F88D-0C48-F8EE-21FE-793815DB2EE1}"/>
              </a:ext>
            </a:extLst>
          </p:cNvPr>
          <p:cNvSpPr txBox="1"/>
          <p:nvPr/>
        </p:nvSpPr>
        <p:spPr>
          <a:xfrm>
            <a:off x="6775240" y="2608679"/>
            <a:ext cx="4741860" cy="2308324"/>
          </a:xfrm>
          <a:prstGeom prst="rect">
            <a:avLst/>
          </a:prstGeom>
          <a:noFill/>
        </p:spPr>
        <p:txBody>
          <a:bodyPr wrap="square">
            <a:spAutoFit/>
          </a:bodyPr>
          <a:lstStyle/>
          <a:p>
            <a:r>
              <a:rPr lang="en-US" b="1" dirty="0"/>
              <a:t>Traversing the Matrix:</a:t>
            </a:r>
            <a:endParaRPr lang="en-US" dirty="0"/>
          </a:p>
          <a:p>
            <a:pPr>
              <a:buFont typeface="Arial" panose="020B0604020202020204" pitchFamily="34" charset="0"/>
              <a:buChar char="•"/>
            </a:pPr>
            <a:r>
              <a:rPr lang="en-US" b="1" dirty="0"/>
              <a:t>Swarm Robots:</a:t>
            </a:r>
            <a:endParaRPr lang="en-US" dirty="0"/>
          </a:p>
          <a:p>
            <a:pPr marL="742950" lvl="1" indent="-285750">
              <a:buFont typeface="Arial" panose="020B0604020202020204" pitchFamily="34" charset="0"/>
              <a:buChar char="•"/>
            </a:pPr>
            <a:r>
              <a:rPr lang="en-US" dirty="0"/>
              <a:t>Robots start from the initial point, following the algorithm to cover critical sectors.</a:t>
            </a:r>
          </a:p>
          <a:p>
            <a:pPr>
              <a:buFont typeface="Arial" panose="020B0604020202020204" pitchFamily="34" charset="0"/>
              <a:buChar char="•"/>
            </a:pPr>
            <a:r>
              <a:rPr lang="en-US" b="1" dirty="0"/>
              <a:t>Path Optimization:</a:t>
            </a:r>
            <a:endParaRPr lang="en-US" dirty="0"/>
          </a:p>
          <a:p>
            <a:pPr marL="742950" lvl="1" indent="-285750">
              <a:buFont typeface="Arial" panose="020B0604020202020204" pitchFamily="34" charset="0"/>
              <a:buChar char="•"/>
            </a:pPr>
            <a:r>
              <a:rPr lang="en-US" dirty="0"/>
              <a:t>Prioritize high-priority sectors for efficient traversal.</a:t>
            </a:r>
          </a:p>
        </p:txBody>
      </p:sp>
      <p:sp>
        <p:nvSpPr>
          <p:cNvPr id="16" name="TextBox 15">
            <a:extLst>
              <a:ext uri="{FF2B5EF4-FFF2-40B4-BE49-F238E27FC236}">
                <a16:creationId xmlns:a16="http://schemas.microsoft.com/office/drawing/2014/main" id="{89A62047-3638-115D-8DB3-3E0709F9C6C2}"/>
              </a:ext>
            </a:extLst>
          </p:cNvPr>
          <p:cNvSpPr txBox="1"/>
          <p:nvPr/>
        </p:nvSpPr>
        <p:spPr>
          <a:xfrm>
            <a:off x="7201989" y="5146077"/>
            <a:ext cx="3466011" cy="1200329"/>
          </a:xfrm>
          <a:prstGeom prst="rect">
            <a:avLst/>
          </a:prstGeom>
          <a:noFill/>
        </p:spPr>
        <p:txBody>
          <a:bodyPr wrap="square">
            <a:spAutoFit/>
          </a:bodyPr>
          <a:lstStyle/>
          <a:p>
            <a:r>
              <a:rPr lang="en-US" b="1" dirty="0"/>
              <a:t>This algorithm ensures that high-criticality sectors are prioritized, optimizing coverage and efficiency in search and rescue operations</a:t>
            </a:r>
            <a:r>
              <a:rPr lang="en-US" dirty="0"/>
              <a:t>.</a:t>
            </a:r>
            <a:endParaRPr lang="en-IN" dirty="0"/>
          </a:p>
        </p:txBody>
      </p:sp>
      <p:cxnSp>
        <p:nvCxnSpPr>
          <p:cNvPr id="18" name="Connector: Curved 17">
            <a:extLst>
              <a:ext uri="{FF2B5EF4-FFF2-40B4-BE49-F238E27FC236}">
                <a16:creationId xmlns:a16="http://schemas.microsoft.com/office/drawing/2014/main" id="{E9920738-DB83-F8FF-9627-05A4C50316D0}"/>
              </a:ext>
            </a:extLst>
          </p:cNvPr>
          <p:cNvCxnSpPr>
            <a:stCxn id="7" idx="1"/>
            <a:endCxn id="9" idx="1"/>
          </p:cNvCxnSpPr>
          <p:nvPr/>
        </p:nvCxnSpPr>
        <p:spPr>
          <a:xfrm rot="10800000" flipV="1">
            <a:off x="838200" y="2587398"/>
            <a:ext cx="12700" cy="2612816"/>
          </a:xfrm>
          <a:prstGeom prst="curvedConnector3">
            <a:avLst>
              <a:gd name="adj1" fmla="val 37885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38B34A5-A8D7-7FBB-2403-14A010A09845}"/>
              </a:ext>
            </a:extLst>
          </p:cNvPr>
          <p:cNvCxnSpPr>
            <a:cxnSpLocks/>
          </p:cNvCxnSpPr>
          <p:nvPr/>
        </p:nvCxnSpPr>
        <p:spPr>
          <a:xfrm rot="5400000" flipH="1" flipV="1">
            <a:off x="2787089" y="2722438"/>
            <a:ext cx="4576693" cy="2964180"/>
          </a:xfrm>
          <a:prstGeom prst="curvedConnector4">
            <a:avLst>
              <a:gd name="adj1" fmla="val -4234"/>
              <a:gd name="adj2" fmla="val 772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9128C6C3-955C-AA9A-3FA3-CAEFD08972AD}"/>
              </a:ext>
            </a:extLst>
          </p:cNvPr>
          <p:cNvCxnSpPr>
            <a:stCxn id="12" idx="3"/>
            <a:endCxn id="14" idx="3"/>
          </p:cNvCxnSpPr>
          <p:nvPr/>
        </p:nvCxnSpPr>
        <p:spPr>
          <a:xfrm>
            <a:off x="11517100" y="1916182"/>
            <a:ext cx="12700" cy="184665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4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543B-348A-16BF-94E0-1F5708284B2E}"/>
              </a:ext>
            </a:extLst>
          </p:cNvPr>
          <p:cNvSpPr>
            <a:spLocks noGrp="1"/>
          </p:cNvSpPr>
          <p:nvPr>
            <p:ph type="title"/>
          </p:nvPr>
        </p:nvSpPr>
        <p:spPr/>
        <p:txBody>
          <a:bodyPr>
            <a:normAutofit/>
          </a:bodyPr>
          <a:lstStyle/>
          <a:p>
            <a:r>
              <a:rPr lang="en-IN" sz="2200" b="1" dirty="0"/>
              <a:t>Formula To Find The next best possible point for which has lower distance and more criticality</a:t>
            </a:r>
          </a:p>
        </p:txBody>
      </p:sp>
      <p:sp>
        <p:nvSpPr>
          <p:cNvPr id="5" name="TextBox 4">
            <a:extLst>
              <a:ext uri="{FF2B5EF4-FFF2-40B4-BE49-F238E27FC236}">
                <a16:creationId xmlns:a16="http://schemas.microsoft.com/office/drawing/2014/main" id="{0C18B288-B198-E9ED-7B94-0718CE0FA402}"/>
              </a:ext>
            </a:extLst>
          </p:cNvPr>
          <p:cNvSpPr txBox="1"/>
          <p:nvPr/>
        </p:nvSpPr>
        <p:spPr>
          <a:xfrm>
            <a:off x="3492137" y="1506022"/>
            <a:ext cx="4641669" cy="369332"/>
          </a:xfrm>
          <a:prstGeom prst="rect">
            <a:avLst/>
          </a:prstGeom>
          <a:noFill/>
        </p:spPr>
        <p:txBody>
          <a:bodyPr wrap="square">
            <a:spAutoFit/>
          </a:bodyPr>
          <a:lstStyle/>
          <a:p>
            <a:r>
              <a:rPr lang="en-US" b="1" i="0" dirty="0">
                <a:solidFill>
                  <a:srgbClr val="004AAD"/>
                </a:solidFill>
                <a:effectLst/>
              </a:rPr>
              <a:t>Weight = </a:t>
            </a:r>
            <a:r>
              <a:rPr lang="en-US" b="1" i="0" dirty="0" err="1">
                <a:solidFill>
                  <a:srgbClr val="004AAD"/>
                </a:solidFill>
                <a:effectLst/>
              </a:rPr>
              <a:t>Ecludian_Distance</a:t>
            </a:r>
            <a:r>
              <a:rPr lang="en-US" b="1" i="0" dirty="0">
                <a:solidFill>
                  <a:srgbClr val="004AAD"/>
                </a:solidFill>
                <a:effectLst/>
              </a:rPr>
              <a:t> (1 / </a:t>
            </a:r>
            <a:r>
              <a:rPr lang="en-US" b="1" i="0" dirty="0" err="1">
                <a:solidFill>
                  <a:srgbClr val="004AAD"/>
                </a:solidFill>
                <a:effectLst/>
              </a:rPr>
              <a:t>Critical_Value</a:t>
            </a:r>
            <a:r>
              <a:rPr lang="en-US" b="1" i="0" dirty="0">
                <a:solidFill>
                  <a:srgbClr val="004AAD"/>
                </a:solidFill>
                <a:effectLst/>
              </a:rPr>
              <a:t>)</a:t>
            </a:r>
            <a:endParaRPr lang="en-IN" dirty="0"/>
          </a:p>
        </p:txBody>
      </p:sp>
      <p:sp>
        <p:nvSpPr>
          <p:cNvPr id="7" name="TextBox 6">
            <a:extLst>
              <a:ext uri="{FF2B5EF4-FFF2-40B4-BE49-F238E27FC236}">
                <a16:creationId xmlns:a16="http://schemas.microsoft.com/office/drawing/2014/main" id="{9EA1E90D-A98A-7AF7-1885-3A5F9CF612C0}"/>
              </a:ext>
            </a:extLst>
          </p:cNvPr>
          <p:cNvSpPr txBox="1"/>
          <p:nvPr/>
        </p:nvSpPr>
        <p:spPr>
          <a:xfrm>
            <a:off x="3048000" y="3246511"/>
            <a:ext cx="6096000" cy="369332"/>
          </a:xfrm>
          <a:prstGeom prst="rect">
            <a:avLst/>
          </a:prstGeom>
          <a:noFill/>
        </p:spPr>
        <p:txBody>
          <a:bodyPr wrap="square">
            <a:spAutoFit/>
          </a:bodyPr>
          <a:lstStyle/>
          <a:p>
            <a:endParaRPr lang="en-IN" dirty="0"/>
          </a:p>
        </p:txBody>
      </p:sp>
      <p:pic>
        <p:nvPicPr>
          <p:cNvPr id="9" name="Picture 8">
            <a:extLst>
              <a:ext uri="{FF2B5EF4-FFF2-40B4-BE49-F238E27FC236}">
                <a16:creationId xmlns:a16="http://schemas.microsoft.com/office/drawing/2014/main" id="{44AC444C-547B-7DB6-41CD-EC2E0BA87FFA}"/>
              </a:ext>
            </a:extLst>
          </p:cNvPr>
          <p:cNvPicPr>
            <a:picLocks noChangeAspect="1"/>
          </p:cNvPicPr>
          <p:nvPr/>
        </p:nvPicPr>
        <p:blipFill>
          <a:blip r:embed="rId2"/>
          <a:stretch>
            <a:fillRect/>
          </a:stretch>
        </p:blipFill>
        <p:spPr>
          <a:xfrm>
            <a:off x="3204880" y="2192176"/>
            <a:ext cx="5216182" cy="3159802"/>
          </a:xfrm>
          <a:prstGeom prst="rect">
            <a:avLst/>
          </a:prstGeom>
        </p:spPr>
      </p:pic>
      <p:sp>
        <p:nvSpPr>
          <p:cNvPr id="11" name="TextBox 10">
            <a:extLst>
              <a:ext uri="{FF2B5EF4-FFF2-40B4-BE49-F238E27FC236}">
                <a16:creationId xmlns:a16="http://schemas.microsoft.com/office/drawing/2014/main" id="{5E272F24-CFDF-F5C4-1F61-A9F5716C74B7}"/>
              </a:ext>
            </a:extLst>
          </p:cNvPr>
          <p:cNvSpPr txBox="1"/>
          <p:nvPr/>
        </p:nvSpPr>
        <p:spPr>
          <a:xfrm>
            <a:off x="1645920" y="5666047"/>
            <a:ext cx="9622972" cy="369332"/>
          </a:xfrm>
          <a:prstGeom prst="rect">
            <a:avLst/>
          </a:prstGeom>
          <a:noFill/>
        </p:spPr>
        <p:txBody>
          <a:bodyPr wrap="square">
            <a:spAutoFit/>
          </a:bodyPr>
          <a:lstStyle/>
          <a:p>
            <a:r>
              <a:rPr lang="en-US" b="0" i="0" dirty="0">
                <a:solidFill>
                  <a:srgbClr val="000000"/>
                </a:solidFill>
                <a:effectLst/>
              </a:rPr>
              <a:t>This is how we will traverse the entire map using the most optimized route, prioritizing critical values.</a:t>
            </a:r>
            <a:endParaRPr lang="en-IN" dirty="0"/>
          </a:p>
        </p:txBody>
      </p:sp>
    </p:spTree>
    <p:extLst>
      <p:ext uri="{BB962C8B-B14F-4D97-AF65-F5344CB8AC3E}">
        <p14:creationId xmlns:p14="http://schemas.microsoft.com/office/powerpoint/2010/main" val="20459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A89ACF-EFC0-21AF-5C25-F1F70AB673D6}"/>
              </a:ext>
            </a:extLst>
          </p:cNvPr>
          <p:cNvSpPr txBox="1"/>
          <p:nvPr/>
        </p:nvSpPr>
        <p:spPr>
          <a:xfrm>
            <a:off x="596537" y="442857"/>
            <a:ext cx="10998926" cy="2031325"/>
          </a:xfrm>
          <a:prstGeom prst="rect">
            <a:avLst/>
          </a:prstGeom>
          <a:noFill/>
        </p:spPr>
        <p:txBody>
          <a:bodyPr wrap="square">
            <a:spAutoFit/>
          </a:bodyPr>
          <a:lstStyle/>
          <a:p>
            <a:r>
              <a:rPr lang="en-US" b="1" i="0">
                <a:solidFill>
                  <a:srgbClr val="000000"/>
                </a:solidFill>
                <a:effectLst/>
                <a:latin typeface="YAFdJvSyp_k 2"/>
              </a:rPr>
              <a:t>Conclusion</a:t>
            </a:r>
            <a:endParaRPr lang="en-US">
              <a:solidFill>
                <a:srgbClr val="000000"/>
              </a:solidFill>
              <a:effectLst/>
              <a:latin typeface="YAFdJvSyp_k 2"/>
            </a:endParaRPr>
          </a:p>
          <a:p>
            <a:r>
              <a:rPr lang="en-US" b="0" i="0">
                <a:solidFill>
                  <a:srgbClr val="000000"/>
                </a:solidFill>
                <a:effectLst/>
                <a:latin typeface="YAFdJvSyp_k 2"/>
              </a:rPr>
              <a:t>In this project, we developed an efficient algorithm to traverse a matrix-based map while prioritizing critical values. By utilizing a combination of Euclidean distance and weighted critical values, our approach optimizes the route to cover all significant points effectively. This method ensures that the most critical areas are addressed first, improving the overall efficiency and effectiveness of the traversal. The visualization of the path highlights the optimized route and demonstrates how the algorithm prioritizes high-value areas, offering valuable insights into practical applications such as search and rescue operations in disaster zones.</a:t>
            </a:r>
            <a:endParaRPr lang="en-US" dirty="0">
              <a:solidFill>
                <a:srgbClr val="000000"/>
              </a:solidFill>
              <a:effectLst/>
              <a:latin typeface="YAFdJvSyp_k 2"/>
            </a:endParaRPr>
          </a:p>
        </p:txBody>
      </p:sp>
      <p:sp>
        <p:nvSpPr>
          <p:cNvPr id="7" name="TextBox 6">
            <a:extLst>
              <a:ext uri="{FF2B5EF4-FFF2-40B4-BE49-F238E27FC236}">
                <a16:creationId xmlns:a16="http://schemas.microsoft.com/office/drawing/2014/main" id="{9498F575-023E-3586-4269-6628B6F8F251}"/>
              </a:ext>
            </a:extLst>
          </p:cNvPr>
          <p:cNvSpPr txBox="1"/>
          <p:nvPr/>
        </p:nvSpPr>
        <p:spPr>
          <a:xfrm>
            <a:off x="596537" y="3059668"/>
            <a:ext cx="6096000" cy="369332"/>
          </a:xfrm>
          <a:prstGeom prst="rect">
            <a:avLst/>
          </a:prstGeom>
          <a:noFill/>
        </p:spPr>
        <p:txBody>
          <a:bodyPr wrap="square">
            <a:spAutoFit/>
          </a:bodyPr>
          <a:lstStyle/>
          <a:p>
            <a:r>
              <a:rPr lang="en-IN" b="1" dirty="0"/>
              <a:t>Scope for Improvement</a:t>
            </a:r>
          </a:p>
        </p:txBody>
      </p:sp>
      <p:sp>
        <p:nvSpPr>
          <p:cNvPr id="9" name="TextBox 8">
            <a:extLst>
              <a:ext uri="{FF2B5EF4-FFF2-40B4-BE49-F238E27FC236}">
                <a16:creationId xmlns:a16="http://schemas.microsoft.com/office/drawing/2014/main" id="{B156F02B-80FA-6CB6-E5E7-B289F407C463}"/>
              </a:ext>
            </a:extLst>
          </p:cNvPr>
          <p:cNvSpPr txBox="1"/>
          <p:nvPr/>
        </p:nvSpPr>
        <p:spPr>
          <a:xfrm>
            <a:off x="596537" y="3429000"/>
            <a:ext cx="10998926" cy="923330"/>
          </a:xfrm>
          <a:prstGeom prst="rect">
            <a:avLst/>
          </a:prstGeom>
          <a:noFill/>
        </p:spPr>
        <p:txBody>
          <a:bodyPr wrap="square">
            <a:spAutoFit/>
          </a:bodyPr>
          <a:lstStyle/>
          <a:p>
            <a:r>
              <a:rPr lang="en-US" b="0" i="0" dirty="0">
                <a:solidFill>
                  <a:srgbClr val="000000"/>
                </a:solidFill>
                <a:effectLst/>
              </a:rPr>
              <a:t>The path navigation for multiple swarm robots requires significant enhancement, and I plan to conduct further research to address this. Additionally, the formula I developed can be refined to better determine the next optimal point for assessing casualties.</a:t>
            </a:r>
            <a:endParaRPr lang="en-IN" dirty="0"/>
          </a:p>
        </p:txBody>
      </p:sp>
    </p:spTree>
    <p:extLst>
      <p:ext uri="{BB962C8B-B14F-4D97-AF65-F5344CB8AC3E}">
        <p14:creationId xmlns:p14="http://schemas.microsoft.com/office/powerpoint/2010/main" val="3988716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7722-C805-DF67-8E22-7C11B01C8D33}"/>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DE029B75-3D55-5825-E4D7-B79EAB7F556D}"/>
              </a:ext>
            </a:extLst>
          </p:cNvPr>
          <p:cNvSpPr>
            <a:spLocks noGrp="1"/>
          </p:cNvSpPr>
          <p:nvPr>
            <p:ph idx="1"/>
          </p:nvPr>
        </p:nvSpPr>
        <p:spPr/>
        <p:txBody>
          <a:bodyPr>
            <a:normAutofit fontScale="92500" lnSpcReduction="10000"/>
          </a:bodyPr>
          <a:lstStyle/>
          <a:p>
            <a:r>
              <a:rPr lang="en-US" dirty="0"/>
              <a:t>Natural disasters like earthquakes, tsunamis, and floods devastate large areas, leaving victims trapped or injured, with the first 72 hours critical for survival. Traditional search and rescue methods face challenges such as vast search areas, limited visibility, delayed response times, and inefficient resource allocation, leading to increased mortality, prolonged suffering, wasted resources, and economic losses. The WHO reports an average of 60,000 disaster-related deaths annually, while the UNDRR highlights increasing disaster impacts due to climate change and urbanization. Drones with thermal imaging can improve detection speed and accuracy, but current technology lacks intelligent algorithms for prioritization and route optimization. An innovative drone-based system can accelerate victim identification, reduce suffering, optimize resource utilization, and enhance disaster response and community resilience.</a:t>
            </a:r>
            <a:endParaRPr lang="en-IN" dirty="0"/>
          </a:p>
        </p:txBody>
      </p:sp>
    </p:spTree>
    <p:extLst>
      <p:ext uri="{BB962C8B-B14F-4D97-AF65-F5344CB8AC3E}">
        <p14:creationId xmlns:p14="http://schemas.microsoft.com/office/powerpoint/2010/main" val="367379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93C5DD-4305-15D7-DE6F-619DF0FBA11C}"/>
              </a:ext>
            </a:extLst>
          </p:cNvPr>
          <p:cNvSpPr>
            <a:spLocks noGrp="1"/>
          </p:cNvSpPr>
          <p:nvPr>
            <p:ph idx="1"/>
          </p:nvPr>
        </p:nvSpPr>
        <p:spPr>
          <a:xfrm>
            <a:off x="838200" y="458379"/>
            <a:ext cx="10515600" cy="4351338"/>
          </a:xfrm>
        </p:spPr>
        <p:txBody>
          <a:bodyPr>
            <a:normAutofit/>
          </a:bodyPr>
          <a:lstStyle/>
          <a:p>
            <a:r>
              <a:rPr lang="en-US" sz="2400" dirty="0"/>
              <a:t>We will primarily use swarm drones to efficiently traverse large areas, sharing information about visited locations and victim data. Recent research by Zhejiang University demonstrated that swarm robots can traverse forests with high accuracy, avoiding 99% of obstacles and providing comprehensive area mapping. This reduces drone loss and improves victim detection. The experiment highlights effective forest mapping using swarm drones, showcasing their capability in complex environments. For a visual demonstration, refer to the video: "Swarm Drones in Action.  </a:t>
            </a:r>
            <a:r>
              <a:rPr lang="en-US" sz="2400" dirty="0">
                <a:hlinkClick r:id="rId2"/>
              </a:rPr>
              <a:t>https://youtu.be/rPul9WKQ6oQ?si=SBqCKQe24VbaIr2r</a:t>
            </a:r>
            <a:r>
              <a:rPr lang="en-US" sz="2400" dirty="0"/>
              <a:t> " This technology ensures thorough coverage and efficient victim identification in disaster zones.</a:t>
            </a:r>
            <a:endParaRPr lang="en-IN" sz="2400" dirty="0"/>
          </a:p>
        </p:txBody>
      </p:sp>
      <p:pic>
        <p:nvPicPr>
          <p:cNvPr id="5" name="Picture 4">
            <a:extLst>
              <a:ext uri="{FF2B5EF4-FFF2-40B4-BE49-F238E27FC236}">
                <a16:creationId xmlns:a16="http://schemas.microsoft.com/office/drawing/2014/main" id="{9B7B81B2-523D-71CB-C587-2BE3563F8F9C}"/>
              </a:ext>
            </a:extLst>
          </p:cNvPr>
          <p:cNvPicPr>
            <a:picLocks noChangeAspect="1"/>
          </p:cNvPicPr>
          <p:nvPr/>
        </p:nvPicPr>
        <p:blipFill>
          <a:blip r:embed="rId3"/>
          <a:stretch>
            <a:fillRect/>
          </a:stretch>
        </p:blipFill>
        <p:spPr>
          <a:xfrm>
            <a:off x="7355563" y="4495582"/>
            <a:ext cx="3323282" cy="1357974"/>
          </a:xfrm>
          <a:prstGeom prst="rect">
            <a:avLst/>
          </a:prstGeom>
        </p:spPr>
      </p:pic>
      <p:sp>
        <p:nvSpPr>
          <p:cNvPr id="7" name="TextBox 6">
            <a:extLst>
              <a:ext uri="{FF2B5EF4-FFF2-40B4-BE49-F238E27FC236}">
                <a16:creationId xmlns:a16="http://schemas.microsoft.com/office/drawing/2014/main" id="{6DAF1CC7-F365-E03F-C35B-2BF985DA7268}"/>
              </a:ext>
            </a:extLst>
          </p:cNvPr>
          <p:cNvSpPr txBox="1"/>
          <p:nvPr/>
        </p:nvSpPr>
        <p:spPr>
          <a:xfrm>
            <a:off x="6729613" y="6030289"/>
            <a:ext cx="4575182" cy="369332"/>
          </a:xfrm>
          <a:prstGeom prst="rect">
            <a:avLst/>
          </a:prstGeom>
          <a:noFill/>
        </p:spPr>
        <p:txBody>
          <a:bodyPr wrap="square">
            <a:spAutoFit/>
          </a:bodyPr>
          <a:lstStyle/>
          <a:p>
            <a:r>
              <a:rPr lang="en-US" b="1" i="0" dirty="0">
                <a:solidFill>
                  <a:srgbClr val="004AAD"/>
                </a:solidFill>
                <a:effectLst/>
              </a:rPr>
              <a:t>Experiment Conducted By Zhejiang University</a:t>
            </a:r>
            <a:endParaRPr lang="en-IN" dirty="0"/>
          </a:p>
        </p:txBody>
      </p:sp>
      <p:sp>
        <p:nvSpPr>
          <p:cNvPr id="10" name="Rectangle 1">
            <a:extLst>
              <a:ext uri="{FF2B5EF4-FFF2-40B4-BE49-F238E27FC236}">
                <a16:creationId xmlns:a16="http://schemas.microsoft.com/office/drawing/2014/main" id="{2AFF51E3-932D-F8BB-CF6E-ECD3D6329E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2">
            <a:extLst>
              <a:ext uri="{FF2B5EF4-FFF2-40B4-BE49-F238E27FC236}">
                <a16:creationId xmlns:a16="http://schemas.microsoft.com/office/drawing/2014/main" id="{BBB5D077-F1C8-9FFA-D5E8-A434723A4AB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3" name="Picture 12">
            <a:extLst>
              <a:ext uri="{FF2B5EF4-FFF2-40B4-BE49-F238E27FC236}">
                <a16:creationId xmlns:a16="http://schemas.microsoft.com/office/drawing/2014/main" id="{BC285919-4847-E9D5-9186-B6287F7623A0}"/>
              </a:ext>
            </a:extLst>
          </p:cNvPr>
          <p:cNvPicPr>
            <a:picLocks noChangeAspect="1"/>
          </p:cNvPicPr>
          <p:nvPr/>
        </p:nvPicPr>
        <p:blipFill>
          <a:blip r:embed="rId4"/>
          <a:stretch>
            <a:fillRect/>
          </a:stretch>
        </p:blipFill>
        <p:spPr>
          <a:xfrm>
            <a:off x="838200" y="4495582"/>
            <a:ext cx="5628944" cy="733527"/>
          </a:xfrm>
          <a:prstGeom prst="rect">
            <a:avLst/>
          </a:prstGeom>
        </p:spPr>
      </p:pic>
      <p:sp>
        <p:nvSpPr>
          <p:cNvPr id="15" name="TextBox 14">
            <a:extLst>
              <a:ext uri="{FF2B5EF4-FFF2-40B4-BE49-F238E27FC236}">
                <a16:creationId xmlns:a16="http://schemas.microsoft.com/office/drawing/2014/main" id="{D3F979DB-5E8D-446B-C1A3-79A524F42815}"/>
              </a:ext>
            </a:extLst>
          </p:cNvPr>
          <p:cNvSpPr txBox="1"/>
          <p:nvPr/>
        </p:nvSpPr>
        <p:spPr>
          <a:xfrm>
            <a:off x="1189751" y="5174569"/>
            <a:ext cx="5277393" cy="369332"/>
          </a:xfrm>
          <a:prstGeom prst="rect">
            <a:avLst/>
          </a:prstGeom>
          <a:noFill/>
        </p:spPr>
        <p:txBody>
          <a:bodyPr wrap="square">
            <a:spAutoFit/>
          </a:bodyPr>
          <a:lstStyle/>
          <a:p>
            <a:r>
              <a:rPr lang="en-US" b="1" i="0" dirty="0">
                <a:solidFill>
                  <a:srgbClr val="004AAD"/>
                </a:solidFill>
                <a:effectLst/>
              </a:rPr>
              <a:t>How They </a:t>
            </a:r>
            <a:r>
              <a:rPr lang="en-US" b="1" i="0" dirty="0" err="1">
                <a:solidFill>
                  <a:srgbClr val="004AAD"/>
                </a:solidFill>
                <a:effectLst/>
              </a:rPr>
              <a:t>Effectivly</a:t>
            </a:r>
            <a:r>
              <a:rPr lang="en-US" b="1" i="0" dirty="0">
                <a:solidFill>
                  <a:srgbClr val="004AAD"/>
                </a:solidFill>
                <a:effectLst/>
              </a:rPr>
              <a:t> map the for in the experiment</a:t>
            </a:r>
            <a:endParaRPr lang="en-IN" dirty="0"/>
          </a:p>
        </p:txBody>
      </p:sp>
    </p:spTree>
    <p:extLst>
      <p:ext uri="{BB962C8B-B14F-4D97-AF65-F5344CB8AC3E}">
        <p14:creationId xmlns:p14="http://schemas.microsoft.com/office/powerpoint/2010/main" val="45066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A19235-CED6-4FEF-923B-8324FDA4F167}"/>
              </a:ext>
            </a:extLst>
          </p:cNvPr>
          <p:cNvSpPr txBox="1"/>
          <p:nvPr/>
        </p:nvSpPr>
        <p:spPr>
          <a:xfrm>
            <a:off x="827314" y="648512"/>
            <a:ext cx="10319657" cy="1477328"/>
          </a:xfrm>
          <a:prstGeom prst="rect">
            <a:avLst/>
          </a:prstGeom>
          <a:noFill/>
        </p:spPr>
        <p:txBody>
          <a:bodyPr wrap="square">
            <a:spAutoFit/>
          </a:bodyPr>
          <a:lstStyle/>
          <a:p>
            <a:r>
              <a:rPr lang="en-IN" dirty="0"/>
              <a:t>We will be assigned a specific area to cover, which we will divide into sectors between specified latitudes and longitudes for efficient searching. Each sector will initially have a probability of 0.2, indicating a 20% chance of finding people. This ensures equal importance for all sectors from the start. If certain regions are later identified as having a higher likelihood of casualties, their probabilities will be adjusted accordingly, and more resources will be allocated to those areas.</a:t>
            </a:r>
          </a:p>
        </p:txBody>
      </p:sp>
      <p:pic>
        <p:nvPicPr>
          <p:cNvPr id="7" name="Picture 6">
            <a:extLst>
              <a:ext uri="{FF2B5EF4-FFF2-40B4-BE49-F238E27FC236}">
                <a16:creationId xmlns:a16="http://schemas.microsoft.com/office/drawing/2014/main" id="{DDE780BB-EF0C-2127-44BE-D7100C9D857D}"/>
              </a:ext>
            </a:extLst>
          </p:cNvPr>
          <p:cNvPicPr>
            <a:picLocks noChangeAspect="1"/>
          </p:cNvPicPr>
          <p:nvPr/>
        </p:nvPicPr>
        <p:blipFill>
          <a:blip r:embed="rId2"/>
          <a:stretch>
            <a:fillRect/>
          </a:stretch>
        </p:blipFill>
        <p:spPr>
          <a:xfrm>
            <a:off x="1045028" y="2401359"/>
            <a:ext cx="4148865" cy="2055282"/>
          </a:xfrm>
          <a:prstGeom prst="rect">
            <a:avLst/>
          </a:prstGeom>
        </p:spPr>
      </p:pic>
      <p:pic>
        <p:nvPicPr>
          <p:cNvPr id="11" name="Picture 10">
            <a:extLst>
              <a:ext uri="{FF2B5EF4-FFF2-40B4-BE49-F238E27FC236}">
                <a16:creationId xmlns:a16="http://schemas.microsoft.com/office/drawing/2014/main" id="{64505623-27C8-F0D6-FFE7-21C5EE75F4F9}"/>
              </a:ext>
            </a:extLst>
          </p:cNvPr>
          <p:cNvPicPr>
            <a:picLocks noChangeAspect="1"/>
          </p:cNvPicPr>
          <p:nvPr/>
        </p:nvPicPr>
        <p:blipFill>
          <a:blip r:embed="rId3"/>
          <a:stretch>
            <a:fillRect/>
          </a:stretch>
        </p:blipFill>
        <p:spPr>
          <a:xfrm>
            <a:off x="6478824" y="3896138"/>
            <a:ext cx="4563646" cy="2040041"/>
          </a:xfrm>
          <a:prstGeom prst="rect">
            <a:avLst/>
          </a:prstGeom>
        </p:spPr>
      </p:pic>
      <p:sp>
        <p:nvSpPr>
          <p:cNvPr id="13" name="TextBox 12">
            <a:extLst>
              <a:ext uri="{FF2B5EF4-FFF2-40B4-BE49-F238E27FC236}">
                <a16:creationId xmlns:a16="http://schemas.microsoft.com/office/drawing/2014/main" id="{354A1B7B-D7C7-243C-E77B-ABF0144D4659}"/>
              </a:ext>
            </a:extLst>
          </p:cNvPr>
          <p:cNvSpPr txBox="1"/>
          <p:nvPr/>
        </p:nvSpPr>
        <p:spPr>
          <a:xfrm>
            <a:off x="1968136" y="4547494"/>
            <a:ext cx="1959429" cy="369332"/>
          </a:xfrm>
          <a:prstGeom prst="rect">
            <a:avLst/>
          </a:prstGeom>
          <a:noFill/>
        </p:spPr>
        <p:txBody>
          <a:bodyPr wrap="square">
            <a:spAutoFit/>
          </a:bodyPr>
          <a:lstStyle/>
          <a:p>
            <a:r>
              <a:rPr lang="en-IN" dirty="0"/>
              <a:t>Initial Search Area</a:t>
            </a:r>
          </a:p>
        </p:txBody>
      </p:sp>
      <p:sp>
        <p:nvSpPr>
          <p:cNvPr id="15" name="TextBox 14">
            <a:extLst>
              <a:ext uri="{FF2B5EF4-FFF2-40B4-BE49-F238E27FC236}">
                <a16:creationId xmlns:a16="http://schemas.microsoft.com/office/drawing/2014/main" id="{D1B9AFFD-A99A-E845-AB38-BF3E9280AE64}"/>
              </a:ext>
            </a:extLst>
          </p:cNvPr>
          <p:cNvSpPr txBox="1"/>
          <p:nvPr/>
        </p:nvSpPr>
        <p:spPr>
          <a:xfrm>
            <a:off x="7362833" y="5941821"/>
            <a:ext cx="2795627" cy="369332"/>
          </a:xfrm>
          <a:prstGeom prst="rect">
            <a:avLst/>
          </a:prstGeom>
          <a:noFill/>
        </p:spPr>
        <p:txBody>
          <a:bodyPr wrap="square">
            <a:spAutoFit/>
          </a:bodyPr>
          <a:lstStyle/>
          <a:p>
            <a:r>
              <a:rPr lang="en-IN" dirty="0"/>
              <a:t>After Dividing Into Sectors</a:t>
            </a:r>
          </a:p>
        </p:txBody>
      </p:sp>
    </p:spTree>
    <p:extLst>
      <p:ext uri="{BB962C8B-B14F-4D97-AF65-F5344CB8AC3E}">
        <p14:creationId xmlns:p14="http://schemas.microsoft.com/office/powerpoint/2010/main" val="289876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85A885-2BC7-CEB5-C3DC-D925D84B8B68}"/>
              </a:ext>
            </a:extLst>
          </p:cNvPr>
          <p:cNvSpPr txBox="1"/>
          <p:nvPr/>
        </p:nvSpPr>
        <p:spPr>
          <a:xfrm>
            <a:off x="766354" y="435429"/>
            <a:ext cx="10659292" cy="3139321"/>
          </a:xfrm>
          <a:prstGeom prst="rect">
            <a:avLst/>
          </a:prstGeom>
          <a:noFill/>
        </p:spPr>
        <p:txBody>
          <a:bodyPr wrap="square">
            <a:spAutoFit/>
          </a:bodyPr>
          <a:lstStyle/>
          <a:p>
            <a:r>
              <a:rPr lang="en-IN" dirty="0"/>
              <a:t>If certain regions are identified as having a higher likelihood of casualties, the central area of the affected zone will be assigned a high probability of finding casualties. Adjacent regions, expected to have fewer but still significant casualties, will be given slightly lower probabilities compared to the central area. This approach prioritizes the most critical sections while ensuring </a:t>
            </a:r>
            <a:r>
              <a:rPr lang="en-IN" dirty="0" err="1"/>
              <a:t>neighboring</a:t>
            </a:r>
            <a:r>
              <a:rPr lang="en-IN" dirty="0"/>
              <a:t> areas also receive attention based on their likelihood of containing casualties.</a:t>
            </a:r>
          </a:p>
          <a:p>
            <a:endParaRPr lang="en-IN" dirty="0"/>
          </a:p>
          <a:p>
            <a:r>
              <a:rPr lang="en-IN" dirty="0"/>
              <a:t>In the following image, the red zones represent areas with a high likelihood of casualties. These red zones should be clearly marked before starting the operation to prioritize them for immediate attention. Probabilities will be assigned to each sector based on these marked areas, facilitating the search for casualties. Higher probabilities will be assigned to regions with a higher likelihood of casualties, focusing resources and efforts on the most critical areas.</a:t>
            </a:r>
          </a:p>
        </p:txBody>
      </p:sp>
      <p:pic>
        <p:nvPicPr>
          <p:cNvPr id="7" name="Picture 6">
            <a:extLst>
              <a:ext uri="{FF2B5EF4-FFF2-40B4-BE49-F238E27FC236}">
                <a16:creationId xmlns:a16="http://schemas.microsoft.com/office/drawing/2014/main" id="{7600C261-0E97-DE57-B0AC-930380F7D784}"/>
              </a:ext>
            </a:extLst>
          </p:cNvPr>
          <p:cNvPicPr>
            <a:picLocks noChangeAspect="1"/>
          </p:cNvPicPr>
          <p:nvPr/>
        </p:nvPicPr>
        <p:blipFill>
          <a:blip r:embed="rId2"/>
          <a:stretch>
            <a:fillRect/>
          </a:stretch>
        </p:blipFill>
        <p:spPr>
          <a:xfrm>
            <a:off x="766354" y="3640182"/>
            <a:ext cx="4316859" cy="1793967"/>
          </a:xfrm>
          <a:prstGeom prst="rect">
            <a:avLst/>
          </a:prstGeom>
        </p:spPr>
      </p:pic>
      <p:pic>
        <p:nvPicPr>
          <p:cNvPr id="9" name="Picture 8">
            <a:extLst>
              <a:ext uri="{FF2B5EF4-FFF2-40B4-BE49-F238E27FC236}">
                <a16:creationId xmlns:a16="http://schemas.microsoft.com/office/drawing/2014/main" id="{1612FAFE-A73A-495A-8646-F793474D9E07}"/>
              </a:ext>
            </a:extLst>
          </p:cNvPr>
          <p:cNvPicPr>
            <a:picLocks noChangeAspect="1"/>
          </p:cNvPicPr>
          <p:nvPr/>
        </p:nvPicPr>
        <p:blipFill>
          <a:blip r:embed="rId3"/>
          <a:stretch>
            <a:fillRect/>
          </a:stretch>
        </p:blipFill>
        <p:spPr>
          <a:xfrm>
            <a:off x="6920546" y="3680085"/>
            <a:ext cx="4103122" cy="1714159"/>
          </a:xfrm>
          <a:prstGeom prst="rect">
            <a:avLst/>
          </a:prstGeom>
        </p:spPr>
      </p:pic>
      <p:sp>
        <p:nvSpPr>
          <p:cNvPr id="11" name="TextBox 10">
            <a:extLst>
              <a:ext uri="{FF2B5EF4-FFF2-40B4-BE49-F238E27FC236}">
                <a16:creationId xmlns:a16="http://schemas.microsoft.com/office/drawing/2014/main" id="{FF356FD8-1CFE-7EB6-E6C7-4803DFE4A4BB}"/>
              </a:ext>
            </a:extLst>
          </p:cNvPr>
          <p:cNvSpPr txBox="1"/>
          <p:nvPr/>
        </p:nvSpPr>
        <p:spPr>
          <a:xfrm>
            <a:off x="599440" y="5456039"/>
            <a:ext cx="4693920" cy="369332"/>
          </a:xfrm>
          <a:prstGeom prst="rect">
            <a:avLst/>
          </a:prstGeom>
          <a:noFill/>
        </p:spPr>
        <p:txBody>
          <a:bodyPr wrap="square">
            <a:spAutoFit/>
          </a:bodyPr>
          <a:lstStyle/>
          <a:p>
            <a:r>
              <a:rPr lang="en-IN" dirty="0"/>
              <a:t>Assigning The 0.2 Probability for all the regions</a:t>
            </a:r>
          </a:p>
        </p:txBody>
      </p:sp>
      <p:sp>
        <p:nvSpPr>
          <p:cNvPr id="12" name="TextBox 11">
            <a:extLst>
              <a:ext uri="{FF2B5EF4-FFF2-40B4-BE49-F238E27FC236}">
                <a16:creationId xmlns:a16="http://schemas.microsoft.com/office/drawing/2014/main" id="{87A78588-614A-4D0E-913F-B9FEAC8E648D}"/>
              </a:ext>
            </a:extLst>
          </p:cNvPr>
          <p:cNvSpPr txBox="1"/>
          <p:nvPr/>
        </p:nvSpPr>
        <p:spPr>
          <a:xfrm>
            <a:off x="7078980" y="5819795"/>
            <a:ext cx="4693920" cy="369332"/>
          </a:xfrm>
          <a:prstGeom prst="rect">
            <a:avLst/>
          </a:prstGeom>
          <a:noFill/>
        </p:spPr>
        <p:txBody>
          <a:bodyPr wrap="square">
            <a:spAutoFit/>
          </a:bodyPr>
          <a:lstStyle/>
          <a:p>
            <a:r>
              <a:rPr lang="en-IN" dirty="0"/>
              <a:t>Areas Likely Having Higher rate of </a:t>
            </a:r>
            <a:r>
              <a:rPr lang="en-IN" dirty="0" err="1"/>
              <a:t>Casuality</a:t>
            </a:r>
            <a:endParaRPr lang="en-IN" dirty="0"/>
          </a:p>
        </p:txBody>
      </p:sp>
      <p:sp>
        <p:nvSpPr>
          <p:cNvPr id="14" name="TextBox 13">
            <a:extLst>
              <a:ext uri="{FF2B5EF4-FFF2-40B4-BE49-F238E27FC236}">
                <a16:creationId xmlns:a16="http://schemas.microsoft.com/office/drawing/2014/main" id="{092449B8-45F9-B814-0CC3-C27BE9920561}"/>
              </a:ext>
            </a:extLst>
          </p:cNvPr>
          <p:cNvSpPr txBox="1"/>
          <p:nvPr/>
        </p:nvSpPr>
        <p:spPr>
          <a:xfrm>
            <a:off x="7221220" y="5429250"/>
            <a:ext cx="4805680" cy="307777"/>
          </a:xfrm>
          <a:prstGeom prst="rect">
            <a:avLst/>
          </a:prstGeom>
          <a:noFill/>
        </p:spPr>
        <p:txBody>
          <a:bodyPr wrap="square">
            <a:spAutoFit/>
          </a:bodyPr>
          <a:lstStyle/>
          <a:p>
            <a:r>
              <a:rPr lang="en-US" sz="1400" dirty="0"/>
              <a:t>Probability of having more number of </a:t>
            </a:r>
            <a:r>
              <a:rPr lang="en-US" sz="1400" dirty="0" err="1"/>
              <a:t>casualities</a:t>
            </a:r>
            <a:endParaRPr lang="en-US" sz="1400" dirty="0"/>
          </a:p>
        </p:txBody>
      </p:sp>
      <p:sp>
        <p:nvSpPr>
          <p:cNvPr id="16" name="TextBox 15">
            <a:extLst>
              <a:ext uri="{FF2B5EF4-FFF2-40B4-BE49-F238E27FC236}">
                <a16:creationId xmlns:a16="http://schemas.microsoft.com/office/drawing/2014/main" id="{E170DACA-DC88-6D4C-BAC4-F6B538104945}"/>
              </a:ext>
            </a:extLst>
          </p:cNvPr>
          <p:cNvSpPr txBox="1"/>
          <p:nvPr/>
        </p:nvSpPr>
        <p:spPr>
          <a:xfrm>
            <a:off x="3208020" y="3244334"/>
            <a:ext cx="6416040" cy="369332"/>
          </a:xfrm>
          <a:prstGeom prst="rect">
            <a:avLst/>
          </a:prstGeom>
          <a:noFill/>
        </p:spPr>
        <p:txBody>
          <a:bodyPr wrap="square">
            <a:spAutoFit/>
          </a:bodyPr>
          <a:lstStyle/>
          <a:p>
            <a:endParaRPr lang="en-IN" dirty="0"/>
          </a:p>
        </p:txBody>
      </p:sp>
      <p:sp>
        <p:nvSpPr>
          <p:cNvPr id="17" name="Oval 16">
            <a:extLst>
              <a:ext uri="{FF2B5EF4-FFF2-40B4-BE49-F238E27FC236}">
                <a16:creationId xmlns:a16="http://schemas.microsoft.com/office/drawing/2014/main" id="{380B8DC5-3A22-DA75-3B27-4E2E7502B40D}"/>
              </a:ext>
            </a:extLst>
          </p:cNvPr>
          <p:cNvSpPr/>
          <p:nvPr/>
        </p:nvSpPr>
        <p:spPr>
          <a:xfrm>
            <a:off x="7078980" y="5512018"/>
            <a:ext cx="142240" cy="1422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5966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0C8810-B932-FB2D-8F6B-3FFA7EE80467}"/>
              </a:ext>
            </a:extLst>
          </p:cNvPr>
          <p:cNvSpPr txBox="1"/>
          <p:nvPr/>
        </p:nvSpPr>
        <p:spPr>
          <a:xfrm>
            <a:off x="1473200" y="611277"/>
            <a:ext cx="8514080" cy="1200329"/>
          </a:xfrm>
          <a:prstGeom prst="rect">
            <a:avLst/>
          </a:prstGeom>
          <a:noFill/>
        </p:spPr>
        <p:txBody>
          <a:bodyPr wrap="square">
            <a:spAutoFit/>
          </a:bodyPr>
          <a:lstStyle/>
          <a:p>
            <a:r>
              <a:rPr lang="en-US" dirty="0"/>
              <a:t>Based on the assigned probability values, we will create a matrix to determine the most efficient path for our swarm drones. This path will cover every possible sector, optimizing the search process to locate casualties and injuries effectively. Here's how the matrix might look and how we can use it to create a heatmap and determine the path</a:t>
            </a:r>
            <a:endParaRPr lang="en-IN" dirty="0"/>
          </a:p>
        </p:txBody>
      </p:sp>
      <p:pic>
        <p:nvPicPr>
          <p:cNvPr id="7" name="Picture 6">
            <a:extLst>
              <a:ext uri="{FF2B5EF4-FFF2-40B4-BE49-F238E27FC236}">
                <a16:creationId xmlns:a16="http://schemas.microsoft.com/office/drawing/2014/main" id="{4612C5D2-C332-28FD-22A9-E1280CCBACCD}"/>
              </a:ext>
            </a:extLst>
          </p:cNvPr>
          <p:cNvPicPr>
            <a:picLocks noChangeAspect="1"/>
          </p:cNvPicPr>
          <p:nvPr/>
        </p:nvPicPr>
        <p:blipFill>
          <a:blip r:embed="rId2"/>
          <a:stretch>
            <a:fillRect/>
          </a:stretch>
        </p:blipFill>
        <p:spPr>
          <a:xfrm>
            <a:off x="1204822" y="2196110"/>
            <a:ext cx="4306475" cy="1829963"/>
          </a:xfrm>
          <a:prstGeom prst="rect">
            <a:avLst/>
          </a:prstGeom>
        </p:spPr>
      </p:pic>
      <p:pic>
        <p:nvPicPr>
          <p:cNvPr id="9" name="Picture 8">
            <a:extLst>
              <a:ext uri="{FF2B5EF4-FFF2-40B4-BE49-F238E27FC236}">
                <a16:creationId xmlns:a16="http://schemas.microsoft.com/office/drawing/2014/main" id="{9DB03122-7B7A-9591-BF57-66DA8958BCF4}"/>
              </a:ext>
            </a:extLst>
          </p:cNvPr>
          <p:cNvPicPr>
            <a:picLocks noChangeAspect="1"/>
          </p:cNvPicPr>
          <p:nvPr/>
        </p:nvPicPr>
        <p:blipFill>
          <a:blip r:embed="rId3"/>
          <a:stretch>
            <a:fillRect/>
          </a:stretch>
        </p:blipFill>
        <p:spPr>
          <a:xfrm>
            <a:off x="8062213" y="2196110"/>
            <a:ext cx="2305372" cy="1571844"/>
          </a:xfrm>
          <a:prstGeom prst="rect">
            <a:avLst/>
          </a:prstGeom>
        </p:spPr>
      </p:pic>
      <p:pic>
        <p:nvPicPr>
          <p:cNvPr id="11" name="Picture 10">
            <a:extLst>
              <a:ext uri="{FF2B5EF4-FFF2-40B4-BE49-F238E27FC236}">
                <a16:creationId xmlns:a16="http://schemas.microsoft.com/office/drawing/2014/main" id="{58275DCA-DBAB-87C4-D2EA-E3D161D529FF}"/>
              </a:ext>
            </a:extLst>
          </p:cNvPr>
          <p:cNvPicPr>
            <a:picLocks noChangeAspect="1"/>
          </p:cNvPicPr>
          <p:nvPr/>
        </p:nvPicPr>
        <p:blipFill>
          <a:blip r:embed="rId4"/>
          <a:stretch>
            <a:fillRect/>
          </a:stretch>
        </p:blipFill>
        <p:spPr>
          <a:xfrm>
            <a:off x="2944980" y="4551036"/>
            <a:ext cx="6811326" cy="1695687"/>
          </a:xfrm>
          <a:prstGeom prst="rect">
            <a:avLst/>
          </a:prstGeom>
        </p:spPr>
      </p:pic>
      <p:sp>
        <p:nvSpPr>
          <p:cNvPr id="13" name="TextBox 12">
            <a:extLst>
              <a:ext uri="{FF2B5EF4-FFF2-40B4-BE49-F238E27FC236}">
                <a16:creationId xmlns:a16="http://schemas.microsoft.com/office/drawing/2014/main" id="{D3F16661-325F-6E6D-5494-66E5DE62F91E}"/>
              </a:ext>
            </a:extLst>
          </p:cNvPr>
          <p:cNvSpPr txBox="1"/>
          <p:nvPr/>
        </p:nvSpPr>
        <p:spPr>
          <a:xfrm>
            <a:off x="1603282" y="3974829"/>
            <a:ext cx="3509554" cy="369332"/>
          </a:xfrm>
          <a:prstGeom prst="rect">
            <a:avLst/>
          </a:prstGeom>
          <a:noFill/>
        </p:spPr>
        <p:txBody>
          <a:bodyPr wrap="square">
            <a:spAutoFit/>
          </a:bodyPr>
          <a:lstStyle/>
          <a:p>
            <a:r>
              <a:rPr lang="en-IN" dirty="0"/>
              <a:t>Values Assigned To Each Location</a:t>
            </a:r>
          </a:p>
        </p:txBody>
      </p:sp>
      <p:sp>
        <p:nvSpPr>
          <p:cNvPr id="15" name="TextBox 14">
            <a:extLst>
              <a:ext uri="{FF2B5EF4-FFF2-40B4-BE49-F238E27FC236}">
                <a16:creationId xmlns:a16="http://schemas.microsoft.com/office/drawing/2014/main" id="{8E9616B5-1468-D0D2-D8F1-BC9325340EE4}"/>
              </a:ext>
            </a:extLst>
          </p:cNvPr>
          <p:cNvSpPr txBox="1"/>
          <p:nvPr/>
        </p:nvSpPr>
        <p:spPr>
          <a:xfrm>
            <a:off x="7950926" y="3774876"/>
            <a:ext cx="2699657" cy="369332"/>
          </a:xfrm>
          <a:prstGeom prst="rect">
            <a:avLst/>
          </a:prstGeom>
          <a:noFill/>
        </p:spPr>
        <p:txBody>
          <a:bodyPr wrap="square">
            <a:spAutoFit/>
          </a:bodyPr>
          <a:lstStyle/>
          <a:p>
            <a:r>
              <a:rPr lang="en-IN" dirty="0"/>
              <a:t>Heat Map Of Probabilities</a:t>
            </a:r>
          </a:p>
        </p:txBody>
      </p:sp>
      <p:sp>
        <p:nvSpPr>
          <p:cNvPr id="17" name="TextBox 16">
            <a:extLst>
              <a:ext uri="{FF2B5EF4-FFF2-40B4-BE49-F238E27FC236}">
                <a16:creationId xmlns:a16="http://schemas.microsoft.com/office/drawing/2014/main" id="{EA9F342E-7E5E-5512-112E-CEDCA0CD5A4A}"/>
              </a:ext>
            </a:extLst>
          </p:cNvPr>
          <p:cNvSpPr txBox="1"/>
          <p:nvPr/>
        </p:nvSpPr>
        <p:spPr>
          <a:xfrm>
            <a:off x="5396092" y="6240692"/>
            <a:ext cx="1909101" cy="369332"/>
          </a:xfrm>
          <a:prstGeom prst="rect">
            <a:avLst/>
          </a:prstGeom>
          <a:noFill/>
        </p:spPr>
        <p:txBody>
          <a:bodyPr wrap="square">
            <a:spAutoFit/>
          </a:bodyPr>
          <a:lstStyle/>
          <a:p>
            <a:r>
              <a:rPr lang="en-IN" dirty="0"/>
              <a:t>Probability Matrix</a:t>
            </a:r>
          </a:p>
        </p:txBody>
      </p:sp>
    </p:spTree>
    <p:extLst>
      <p:ext uri="{BB962C8B-B14F-4D97-AF65-F5344CB8AC3E}">
        <p14:creationId xmlns:p14="http://schemas.microsoft.com/office/powerpoint/2010/main" val="326610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F2C5-F5B4-41E6-F89A-E30FE302799D}"/>
              </a:ext>
            </a:extLst>
          </p:cNvPr>
          <p:cNvSpPr>
            <a:spLocks noGrp="1"/>
          </p:cNvSpPr>
          <p:nvPr>
            <p:ph type="title"/>
          </p:nvPr>
        </p:nvSpPr>
        <p:spPr>
          <a:xfrm>
            <a:off x="1346562" y="330290"/>
            <a:ext cx="9498875" cy="1325563"/>
          </a:xfrm>
        </p:spPr>
        <p:txBody>
          <a:bodyPr>
            <a:normAutofit/>
          </a:bodyPr>
          <a:lstStyle/>
          <a:p>
            <a:r>
              <a:rPr lang="en-US" sz="2800" dirty="0"/>
              <a:t>Path Navigation for Swarms: Multi-Start Heuristic Path Navigation</a:t>
            </a:r>
            <a:endParaRPr lang="en-IN" sz="2800" dirty="0"/>
          </a:p>
        </p:txBody>
      </p:sp>
      <p:sp>
        <p:nvSpPr>
          <p:cNvPr id="3" name="Content Placeholder 2">
            <a:extLst>
              <a:ext uri="{FF2B5EF4-FFF2-40B4-BE49-F238E27FC236}">
                <a16:creationId xmlns:a16="http://schemas.microsoft.com/office/drawing/2014/main" id="{E064FDE6-DDA4-123C-BBE7-171491657127}"/>
              </a:ext>
            </a:extLst>
          </p:cNvPr>
          <p:cNvSpPr>
            <a:spLocks noGrp="1"/>
          </p:cNvSpPr>
          <p:nvPr>
            <p:ph idx="1"/>
          </p:nvPr>
        </p:nvSpPr>
        <p:spPr>
          <a:xfrm>
            <a:off x="838199" y="1398905"/>
            <a:ext cx="10515600" cy="4351338"/>
          </a:xfrm>
        </p:spPr>
        <p:txBody>
          <a:bodyPr>
            <a:normAutofit/>
          </a:bodyPr>
          <a:lstStyle/>
          <a:p>
            <a:pPr marL="0" indent="0">
              <a:buNone/>
            </a:pPr>
            <a:r>
              <a:rPr lang="en-US" sz="1300" b="1" dirty="0"/>
              <a:t>Algorithm Overview</a:t>
            </a:r>
          </a:p>
          <a:p>
            <a:pPr>
              <a:buFont typeface="+mj-lt"/>
              <a:buAutoNum type="arabicPeriod"/>
            </a:pPr>
            <a:r>
              <a:rPr lang="en-US" sz="1300" b="1" dirty="0"/>
              <a:t>Initialization:</a:t>
            </a:r>
            <a:endParaRPr lang="en-US" sz="1300" dirty="0"/>
          </a:p>
          <a:p>
            <a:pPr marL="742950" lvl="1" indent="-285750">
              <a:buFont typeface="+mj-lt"/>
              <a:buAutoNum type="arabicPeriod"/>
            </a:pPr>
            <a:r>
              <a:rPr lang="en-US" sz="1300" b="1" dirty="0"/>
              <a:t>Robot Placement:</a:t>
            </a:r>
            <a:r>
              <a:rPr lang="en-US" sz="1300" dirty="0"/>
              <a:t> Initialize the positions of the swarm robots outside the matrix.</a:t>
            </a:r>
          </a:p>
          <a:p>
            <a:pPr marL="742950" lvl="1" indent="-285750">
              <a:buFont typeface="+mj-lt"/>
              <a:buAutoNum type="arabicPeriod"/>
            </a:pPr>
            <a:r>
              <a:rPr lang="en-US" sz="1300" b="1" dirty="0"/>
              <a:t>Matrix Flattening:</a:t>
            </a:r>
            <a:r>
              <a:rPr lang="en-US" sz="1300" dirty="0"/>
              <a:t> Convert the forest matrix into a list of sectors, each with its probability and coordinates. Sort this list in descending order by probability.</a:t>
            </a:r>
          </a:p>
          <a:p>
            <a:pPr>
              <a:buFont typeface="+mj-lt"/>
              <a:buAutoNum type="arabicPeriod"/>
            </a:pPr>
            <a:r>
              <a:rPr lang="en-US" sz="1300" b="1" dirty="0"/>
              <a:t>Sector Assignment:</a:t>
            </a:r>
            <a:endParaRPr lang="en-US" sz="1300" dirty="0"/>
          </a:p>
          <a:p>
            <a:pPr marL="742950" lvl="1" indent="-285750">
              <a:buFont typeface="+mj-lt"/>
              <a:buAutoNum type="arabicPeriod"/>
            </a:pPr>
            <a:r>
              <a:rPr lang="en-US" sz="1300" b="1" dirty="0"/>
              <a:t>Closest Robot Selection:</a:t>
            </a:r>
            <a:r>
              <a:rPr lang="en-US" sz="1300" dirty="0"/>
              <a:t> For each sector, identify the swarm robot that is closest in terms of Manhattan distance.</a:t>
            </a:r>
          </a:p>
          <a:p>
            <a:pPr marL="742950" lvl="1" indent="-285750">
              <a:buFont typeface="+mj-lt"/>
              <a:buAutoNum type="arabicPeriod"/>
            </a:pPr>
            <a:r>
              <a:rPr lang="en-US" sz="1300" b="1" dirty="0"/>
              <a:t>Sector Assignment:</a:t>
            </a:r>
            <a:r>
              <a:rPr lang="en-US" sz="1300" dirty="0"/>
              <a:t> Assign the sector to the closest robot.</a:t>
            </a:r>
          </a:p>
          <a:p>
            <a:pPr marL="742950" lvl="1" indent="-285750">
              <a:buFont typeface="+mj-lt"/>
              <a:buAutoNum type="arabicPeriod"/>
            </a:pPr>
            <a:r>
              <a:rPr lang="en-US" sz="1300" b="1" dirty="0"/>
              <a:t>Position Update:</a:t>
            </a:r>
            <a:r>
              <a:rPr lang="en-US" sz="1300" dirty="0"/>
              <a:t> Update the position of the chosen robot to the current sector's location.</a:t>
            </a:r>
          </a:p>
          <a:p>
            <a:pPr marL="742950" lvl="1" indent="-285750">
              <a:buFont typeface="+mj-lt"/>
              <a:buAutoNum type="arabicPeriod"/>
            </a:pPr>
            <a:r>
              <a:rPr lang="en-US" sz="1300" b="1" dirty="0"/>
              <a:t>Tracking Coverage:</a:t>
            </a:r>
            <a:r>
              <a:rPr lang="en-US" sz="1300" dirty="0"/>
              <a:t> Maintain a list to track each robot's coverage, allowing for visualization of the sectors covered by each robot.</a:t>
            </a:r>
          </a:p>
          <a:p>
            <a:endParaRPr lang="en-IN" dirty="0"/>
          </a:p>
        </p:txBody>
      </p:sp>
      <p:sp>
        <p:nvSpPr>
          <p:cNvPr id="5" name="TextBox 4">
            <a:extLst>
              <a:ext uri="{FF2B5EF4-FFF2-40B4-BE49-F238E27FC236}">
                <a16:creationId xmlns:a16="http://schemas.microsoft.com/office/drawing/2014/main" id="{94F4E6B7-2C7E-9796-6D92-1CB1BC66D394}"/>
              </a:ext>
            </a:extLst>
          </p:cNvPr>
          <p:cNvSpPr txBox="1"/>
          <p:nvPr/>
        </p:nvSpPr>
        <p:spPr>
          <a:xfrm>
            <a:off x="4378232" y="4053430"/>
            <a:ext cx="6975567" cy="2246769"/>
          </a:xfrm>
          <a:prstGeom prst="rect">
            <a:avLst/>
          </a:prstGeom>
          <a:noFill/>
        </p:spPr>
        <p:txBody>
          <a:bodyPr wrap="square">
            <a:spAutoFit/>
          </a:bodyPr>
          <a:lstStyle/>
          <a:p>
            <a:r>
              <a:rPr lang="en-US" sz="1400" b="1" dirty="0"/>
              <a:t>Explanation</a:t>
            </a:r>
          </a:p>
          <a:p>
            <a:pPr>
              <a:buFont typeface="+mj-lt"/>
              <a:buAutoNum type="arabicPeriod"/>
            </a:pPr>
            <a:r>
              <a:rPr lang="en-US" sz="1400" b="1" dirty="0"/>
              <a:t>Initialize Robot Positions:</a:t>
            </a:r>
            <a:r>
              <a:rPr lang="en-US" sz="1400" dirty="0"/>
              <a:t> The robots are initialized outside the matrix.</a:t>
            </a:r>
          </a:p>
          <a:p>
            <a:pPr>
              <a:buFont typeface="+mj-lt"/>
              <a:buAutoNum type="arabicPeriod"/>
            </a:pPr>
            <a:r>
              <a:rPr lang="en-US" sz="1400" b="1" dirty="0"/>
              <a:t>Matrix Flattening:</a:t>
            </a:r>
            <a:r>
              <a:rPr lang="en-US" sz="1400" dirty="0"/>
              <a:t> The matrix is flattened into a list of sectors, sorted by probability in descending order.</a:t>
            </a:r>
          </a:p>
          <a:p>
            <a:pPr>
              <a:buFont typeface="+mj-lt"/>
              <a:buAutoNum type="arabicPeriod"/>
            </a:pPr>
            <a:r>
              <a:rPr lang="en-US" sz="1400" b="1" dirty="0"/>
              <a:t>Sector Assignment:</a:t>
            </a:r>
            <a:r>
              <a:rPr lang="en-US" sz="1400" dirty="0"/>
              <a:t> Each sector is assigned to the closest robot, and the robot's position is updated.</a:t>
            </a:r>
          </a:p>
          <a:p>
            <a:pPr>
              <a:buFont typeface="+mj-lt"/>
              <a:buAutoNum type="arabicPeriod"/>
            </a:pPr>
            <a:r>
              <a:rPr lang="en-US" sz="1400" b="1" dirty="0"/>
              <a:t>Tracking Coverage:</a:t>
            </a:r>
            <a:r>
              <a:rPr lang="en-US" sz="1400" dirty="0"/>
              <a:t> Each robot's coverage is tracked for visualization.</a:t>
            </a:r>
          </a:p>
          <a:p>
            <a:r>
              <a:rPr lang="en-US" sz="1400" dirty="0"/>
              <a:t>The visualization shows the paths each robot will take, ensuring comprehensive coverage of the entire area with a focus on high-probability sectors. This method allows efficient allocation of resources and thorough searching of all sectors.</a:t>
            </a:r>
          </a:p>
        </p:txBody>
      </p:sp>
      <p:pic>
        <p:nvPicPr>
          <p:cNvPr id="7" name="Picture 6">
            <a:extLst>
              <a:ext uri="{FF2B5EF4-FFF2-40B4-BE49-F238E27FC236}">
                <a16:creationId xmlns:a16="http://schemas.microsoft.com/office/drawing/2014/main" id="{1F273292-D731-8C1C-A431-C29C714EA385}"/>
              </a:ext>
            </a:extLst>
          </p:cNvPr>
          <p:cNvPicPr>
            <a:picLocks noChangeAspect="1"/>
          </p:cNvPicPr>
          <p:nvPr/>
        </p:nvPicPr>
        <p:blipFill>
          <a:blip r:embed="rId2"/>
          <a:stretch>
            <a:fillRect/>
          </a:stretch>
        </p:blipFill>
        <p:spPr>
          <a:xfrm>
            <a:off x="556720" y="4088530"/>
            <a:ext cx="3563479" cy="2222555"/>
          </a:xfrm>
          <a:prstGeom prst="rect">
            <a:avLst/>
          </a:prstGeom>
        </p:spPr>
      </p:pic>
    </p:spTree>
    <p:extLst>
      <p:ext uri="{BB962C8B-B14F-4D97-AF65-F5344CB8AC3E}">
        <p14:creationId xmlns:p14="http://schemas.microsoft.com/office/powerpoint/2010/main" val="145321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157C-0314-4A2C-9A43-7470B263402A}"/>
              </a:ext>
            </a:extLst>
          </p:cNvPr>
          <p:cNvSpPr>
            <a:spLocks noGrp="1"/>
          </p:cNvSpPr>
          <p:nvPr>
            <p:ph type="title"/>
          </p:nvPr>
        </p:nvSpPr>
        <p:spPr>
          <a:xfrm>
            <a:off x="1242060" y="234496"/>
            <a:ext cx="9707880" cy="1325563"/>
          </a:xfrm>
        </p:spPr>
        <p:txBody>
          <a:bodyPr>
            <a:normAutofit/>
          </a:bodyPr>
          <a:lstStyle/>
          <a:p>
            <a:r>
              <a:rPr lang="en-US" sz="2400" dirty="0"/>
              <a:t>Using LiDAR and Thermal Sensors for Effective Search and Rescue Operations</a:t>
            </a:r>
            <a:endParaRPr lang="en-IN" sz="2400" dirty="0"/>
          </a:p>
        </p:txBody>
      </p:sp>
      <p:sp>
        <p:nvSpPr>
          <p:cNvPr id="3" name="Content Placeholder 2">
            <a:extLst>
              <a:ext uri="{FF2B5EF4-FFF2-40B4-BE49-F238E27FC236}">
                <a16:creationId xmlns:a16="http://schemas.microsoft.com/office/drawing/2014/main" id="{F0B84F7A-5897-76C3-DC2B-CF96D389217D}"/>
              </a:ext>
            </a:extLst>
          </p:cNvPr>
          <p:cNvSpPr>
            <a:spLocks noGrp="1"/>
          </p:cNvSpPr>
          <p:nvPr>
            <p:ph idx="1"/>
          </p:nvPr>
        </p:nvSpPr>
        <p:spPr>
          <a:xfrm>
            <a:off x="905691" y="1349829"/>
            <a:ext cx="10044250" cy="4537165"/>
          </a:xfrm>
        </p:spPr>
        <p:txBody>
          <a:bodyPr>
            <a:normAutofit/>
          </a:bodyPr>
          <a:lstStyle/>
          <a:p>
            <a:pPr marL="0" indent="0">
              <a:buNone/>
            </a:pPr>
            <a:r>
              <a:rPr lang="en-US" sz="1100" b="1" dirty="0"/>
              <a:t>LiDAR for Mapping:</a:t>
            </a:r>
            <a:endParaRPr lang="en-US" sz="1100" dirty="0"/>
          </a:p>
          <a:p>
            <a:pPr marL="0" indent="0">
              <a:buNone/>
            </a:pPr>
            <a:r>
              <a:rPr lang="en-US" sz="1100" b="1" dirty="0"/>
              <a:t>           </a:t>
            </a:r>
            <a:r>
              <a:rPr lang="en-US" sz="1100" dirty="0"/>
              <a:t>Detailed Terrain Mapping: Provides high-resolution, 3D representations of the environment.</a:t>
            </a:r>
          </a:p>
          <a:p>
            <a:pPr marL="0" indent="0">
              <a:buNone/>
            </a:pPr>
            <a:r>
              <a:rPr lang="en-US" sz="1100" dirty="0"/>
              <a:t>           Obstacle Detection: Identifies obstacles and debris for better planning.</a:t>
            </a:r>
          </a:p>
          <a:p>
            <a:pPr marL="0" indent="0">
              <a:buNone/>
            </a:pPr>
            <a:r>
              <a:rPr lang="en-US" sz="1100" dirty="0"/>
              <a:t>           Accurate Sector Analysis: Ensures comprehensive coverage and resource allocation.</a:t>
            </a:r>
          </a:p>
          <a:p>
            <a:pPr marL="0" indent="0">
              <a:buNone/>
            </a:pPr>
            <a:r>
              <a:rPr lang="en-US" sz="1100" b="1" dirty="0"/>
              <a:t>Finding People and Assessing Criticality with Thermal Sensors:</a:t>
            </a:r>
            <a:endParaRPr lang="en-US" sz="1100" dirty="0"/>
          </a:p>
          <a:p>
            <a:pPr marL="0" indent="0">
              <a:buNone/>
            </a:pPr>
            <a:r>
              <a:rPr lang="en-US" sz="1100" b="1" dirty="0"/>
              <a:t>           </a:t>
            </a:r>
            <a:r>
              <a:rPr lang="en-US" sz="1100" dirty="0"/>
              <a:t>Heat Signature Detection: Identifies living beings, even in debris-filled areas.</a:t>
            </a:r>
          </a:p>
          <a:p>
            <a:pPr marL="0" indent="0">
              <a:buNone/>
            </a:pPr>
            <a:r>
              <a:rPr lang="en-US" sz="1100" dirty="0"/>
              <a:t>           Criticality Assessment: Distinguishes between healthy, slightly injured, heavily injured, and deceased individuals.</a:t>
            </a:r>
          </a:p>
          <a:p>
            <a:pPr marL="0" indent="0">
              <a:buNone/>
            </a:pPr>
            <a:r>
              <a:rPr lang="en-US" sz="1100" b="1" dirty="0"/>
              <a:t>Enhanced Search Efficiency:</a:t>
            </a:r>
            <a:r>
              <a:rPr lang="en-US" sz="1100" dirty="0"/>
              <a:t> Makes it easier to find people in challenging surroundings.</a:t>
            </a:r>
          </a:p>
          <a:p>
            <a:pPr marL="0" indent="0">
              <a:buNone/>
            </a:pPr>
            <a:r>
              <a:rPr lang="en-US" sz="1100" b="1" dirty="0"/>
              <a:t>Comprehensive Search Strategy:</a:t>
            </a:r>
            <a:endParaRPr lang="en-US" sz="1100" dirty="0"/>
          </a:p>
          <a:p>
            <a:pPr marL="0" indent="0">
              <a:buNone/>
            </a:pPr>
            <a:r>
              <a:rPr lang="en-US" sz="1100" dirty="0"/>
              <a:t>                LiDAR Mapping: Generate detailed maps and identify obstacles.</a:t>
            </a:r>
          </a:p>
          <a:p>
            <a:pPr marL="0" indent="0">
              <a:buNone/>
            </a:pPr>
            <a:r>
              <a:rPr lang="en-US" sz="1100" dirty="0"/>
              <a:t>                Thermal Sensors: Locate heat signatures and assess individual conditions.</a:t>
            </a:r>
          </a:p>
          <a:p>
            <a:pPr marL="0" indent="0">
              <a:buNone/>
            </a:pPr>
            <a:r>
              <a:rPr lang="en-US" sz="1100" dirty="0"/>
              <a:t>                Optimization and Execution: Use probability matrix and heuristic algorithms to optimize search paths  with swarm drones.</a:t>
            </a:r>
          </a:p>
          <a:p>
            <a:pPr marL="0" indent="0">
              <a:buNone/>
            </a:pPr>
            <a:r>
              <a:rPr lang="en-US" sz="1100" dirty="0"/>
              <a:t>By combining LiDAR and thermal sensors, search and rescue operations become more precise and efficient, ensuring comprehensive coverage and prioritizing critical areas.</a:t>
            </a:r>
          </a:p>
          <a:p>
            <a:pPr marL="0" indent="0">
              <a:buNone/>
            </a:pPr>
            <a:endParaRPr lang="en-IN" sz="1100" dirty="0"/>
          </a:p>
        </p:txBody>
      </p:sp>
      <p:pic>
        <p:nvPicPr>
          <p:cNvPr id="5" name="Picture 4">
            <a:extLst>
              <a:ext uri="{FF2B5EF4-FFF2-40B4-BE49-F238E27FC236}">
                <a16:creationId xmlns:a16="http://schemas.microsoft.com/office/drawing/2014/main" id="{E94BA0B1-A255-437E-CC4E-53F1C30EDAA2}"/>
              </a:ext>
            </a:extLst>
          </p:cNvPr>
          <p:cNvPicPr>
            <a:picLocks noChangeAspect="1"/>
          </p:cNvPicPr>
          <p:nvPr/>
        </p:nvPicPr>
        <p:blipFill>
          <a:blip r:embed="rId2"/>
          <a:stretch>
            <a:fillRect/>
          </a:stretch>
        </p:blipFill>
        <p:spPr>
          <a:xfrm>
            <a:off x="1079862" y="4912194"/>
            <a:ext cx="2289117" cy="1545593"/>
          </a:xfrm>
          <a:prstGeom prst="rect">
            <a:avLst/>
          </a:prstGeom>
        </p:spPr>
      </p:pic>
      <p:pic>
        <p:nvPicPr>
          <p:cNvPr id="7" name="Picture 6">
            <a:extLst>
              <a:ext uri="{FF2B5EF4-FFF2-40B4-BE49-F238E27FC236}">
                <a16:creationId xmlns:a16="http://schemas.microsoft.com/office/drawing/2014/main" id="{B3F9C20B-E550-552B-7669-2E6121168AC4}"/>
              </a:ext>
            </a:extLst>
          </p:cNvPr>
          <p:cNvPicPr>
            <a:picLocks noChangeAspect="1"/>
          </p:cNvPicPr>
          <p:nvPr/>
        </p:nvPicPr>
        <p:blipFill>
          <a:blip r:embed="rId3"/>
          <a:stretch>
            <a:fillRect/>
          </a:stretch>
        </p:blipFill>
        <p:spPr>
          <a:xfrm>
            <a:off x="6384857" y="5211698"/>
            <a:ext cx="2403332" cy="1350591"/>
          </a:xfrm>
          <a:prstGeom prst="rect">
            <a:avLst/>
          </a:prstGeom>
        </p:spPr>
      </p:pic>
      <p:sp>
        <p:nvSpPr>
          <p:cNvPr id="9" name="TextBox 8">
            <a:extLst>
              <a:ext uri="{FF2B5EF4-FFF2-40B4-BE49-F238E27FC236}">
                <a16:creationId xmlns:a16="http://schemas.microsoft.com/office/drawing/2014/main" id="{9EB7D934-4602-2159-B6AD-7464EE049307}"/>
              </a:ext>
            </a:extLst>
          </p:cNvPr>
          <p:cNvSpPr txBox="1"/>
          <p:nvPr/>
        </p:nvSpPr>
        <p:spPr>
          <a:xfrm>
            <a:off x="905691" y="6457787"/>
            <a:ext cx="3744687" cy="276999"/>
          </a:xfrm>
          <a:prstGeom prst="rect">
            <a:avLst/>
          </a:prstGeom>
          <a:noFill/>
        </p:spPr>
        <p:txBody>
          <a:bodyPr wrap="square">
            <a:spAutoFit/>
          </a:bodyPr>
          <a:lstStyle/>
          <a:p>
            <a:r>
              <a:rPr lang="en-IN" sz="1200" dirty="0"/>
              <a:t>How Drone Covers The Complete Area</a:t>
            </a:r>
          </a:p>
        </p:txBody>
      </p:sp>
      <p:sp>
        <p:nvSpPr>
          <p:cNvPr id="11" name="TextBox 10">
            <a:extLst>
              <a:ext uri="{FF2B5EF4-FFF2-40B4-BE49-F238E27FC236}">
                <a16:creationId xmlns:a16="http://schemas.microsoft.com/office/drawing/2014/main" id="{CE639CF4-2BEA-9083-3514-0D791358CA6D}"/>
              </a:ext>
            </a:extLst>
          </p:cNvPr>
          <p:cNvSpPr txBox="1"/>
          <p:nvPr/>
        </p:nvSpPr>
        <p:spPr>
          <a:xfrm>
            <a:off x="8376005" y="5684990"/>
            <a:ext cx="3241229" cy="307777"/>
          </a:xfrm>
          <a:prstGeom prst="rect">
            <a:avLst/>
          </a:prstGeom>
          <a:noFill/>
        </p:spPr>
        <p:txBody>
          <a:bodyPr wrap="square">
            <a:spAutoFit/>
          </a:bodyPr>
          <a:lstStyle/>
          <a:p>
            <a:r>
              <a:rPr lang="en-IN" sz="1400" dirty="0"/>
              <a:t>How Thermal Helps Us to Find The People</a:t>
            </a:r>
          </a:p>
        </p:txBody>
      </p:sp>
    </p:spTree>
    <p:extLst>
      <p:ext uri="{BB962C8B-B14F-4D97-AF65-F5344CB8AC3E}">
        <p14:creationId xmlns:p14="http://schemas.microsoft.com/office/powerpoint/2010/main" val="99742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A5EF-6C3E-B318-304B-5ADB2EDB4E6B}"/>
              </a:ext>
            </a:extLst>
          </p:cNvPr>
          <p:cNvSpPr>
            <a:spLocks noGrp="1"/>
          </p:cNvSpPr>
          <p:nvPr>
            <p:ph type="title"/>
          </p:nvPr>
        </p:nvSpPr>
        <p:spPr/>
        <p:txBody>
          <a:bodyPr>
            <a:normAutofit/>
          </a:bodyPr>
          <a:lstStyle/>
          <a:p>
            <a:r>
              <a:rPr lang="en-US" sz="2800" dirty="0"/>
              <a:t>Combination of LiDAR and Camera Systems for Search and Rescue</a:t>
            </a:r>
            <a:endParaRPr lang="en-IN" sz="2800" dirty="0"/>
          </a:p>
        </p:txBody>
      </p:sp>
      <p:sp>
        <p:nvSpPr>
          <p:cNvPr id="3" name="Content Placeholder 2">
            <a:extLst>
              <a:ext uri="{FF2B5EF4-FFF2-40B4-BE49-F238E27FC236}">
                <a16:creationId xmlns:a16="http://schemas.microsoft.com/office/drawing/2014/main" id="{29B9C614-8119-882B-1DDC-68721C7533D1}"/>
              </a:ext>
            </a:extLst>
          </p:cNvPr>
          <p:cNvSpPr>
            <a:spLocks noGrp="1"/>
          </p:cNvSpPr>
          <p:nvPr>
            <p:ph idx="1"/>
          </p:nvPr>
        </p:nvSpPr>
        <p:spPr/>
        <p:txBody>
          <a:bodyPr/>
          <a:lstStyle/>
          <a:p>
            <a:pPr marL="0" indent="0">
              <a:buNone/>
            </a:pPr>
            <a:r>
              <a:rPr lang="en-US" sz="1400" b="1" dirty="0"/>
              <a:t>LiDAR and Camera Integration:</a:t>
            </a:r>
          </a:p>
          <a:p>
            <a:pPr>
              <a:buFont typeface="Arial" panose="020B0604020202020204" pitchFamily="34" charset="0"/>
              <a:buChar char="•"/>
            </a:pPr>
            <a:r>
              <a:rPr lang="en-US" sz="1400" b="1" dirty="0"/>
              <a:t>LiDAR:</a:t>
            </a:r>
            <a:r>
              <a:rPr lang="en-US" sz="1400" dirty="0"/>
              <a:t> Creates detailed maps and detects human shapes.</a:t>
            </a:r>
          </a:p>
          <a:p>
            <a:pPr>
              <a:buFont typeface="Arial" panose="020B0604020202020204" pitchFamily="34" charset="0"/>
              <a:buChar char="•"/>
            </a:pPr>
            <a:r>
              <a:rPr lang="en-US" sz="1400" b="1" dirty="0"/>
              <a:t>Cameras with Image Processing:</a:t>
            </a:r>
            <a:r>
              <a:rPr lang="en-US" sz="1400" dirty="0"/>
              <a:t> Identifies if detected shapes are injured persons.</a:t>
            </a:r>
          </a:p>
          <a:p>
            <a:pPr marL="0" indent="0">
              <a:buNone/>
            </a:pPr>
            <a:endParaRPr lang="en-IN" dirty="0"/>
          </a:p>
        </p:txBody>
      </p:sp>
      <p:sp>
        <p:nvSpPr>
          <p:cNvPr id="5" name="TextBox 4">
            <a:extLst>
              <a:ext uri="{FF2B5EF4-FFF2-40B4-BE49-F238E27FC236}">
                <a16:creationId xmlns:a16="http://schemas.microsoft.com/office/drawing/2014/main" id="{D55FDB74-65CD-4D2A-8753-D19AF8270E68}"/>
              </a:ext>
            </a:extLst>
          </p:cNvPr>
          <p:cNvSpPr txBox="1"/>
          <p:nvPr/>
        </p:nvSpPr>
        <p:spPr>
          <a:xfrm>
            <a:off x="838200" y="2896668"/>
            <a:ext cx="8871857" cy="3323987"/>
          </a:xfrm>
          <a:prstGeom prst="rect">
            <a:avLst/>
          </a:prstGeom>
          <a:noFill/>
        </p:spPr>
        <p:txBody>
          <a:bodyPr wrap="square">
            <a:spAutoFit/>
          </a:bodyPr>
          <a:lstStyle/>
          <a:p>
            <a:r>
              <a:rPr lang="en-US" sz="1400" b="1" dirty="0"/>
              <a:t>Value Assignment Scheme:</a:t>
            </a:r>
          </a:p>
          <a:p>
            <a:pPr>
              <a:buFont typeface="Arial" panose="020B0604020202020204" pitchFamily="34" charset="0"/>
              <a:buChar char="•"/>
            </a:pPr>
            <a:r>
              <a:rPr lang="en-US" sz="1400" b="1" dirty="0"/>
              <a:t>Healthy (1):</a:t>
            </a:r>
            <a:r>
              <a:rPr lang="en-US" sz="1400" dirty="0"/>
              <a:t> Normal vital signs and movement.</a:t>
            </a:r>
          </a:p>
          <a:p>
            <a:pPr>
              <a:buFont typeface="Arial" panose="020B0604020202020204" pitchFamily="34" charset="0"/>
              <a:buChar char="•"/>
            </a:pPr>
            <a:r>
              <a:rPr lang="en-US" sz="1400" b="1" dirty="0"/>
              <a:t>Not Much Injured (0.75):</a:t>
            </a:r>
            <a:r>
              <a:rPr lang="en-US" sz="1400" dirty="0"/>
              <a:t> Minor injuries, normal vital signs, and some movement.</a:t>
            </a:r>
          </a:p>
          <a:p>
            <a:pPr>
              <a:buFont typeface="Arial" panose="020B0604020202020204" pitchFamily="34" charset="0"/>
              <a:buChar char="•"/>
            </a:pPr>
            <a:r>
              <a:rPr lang="en-US" sz="1400" b="1" dirty="0"/>
              <a:t>Medium Injured (0.5):</a:t>
            </a:r>
            <a:r>
              <a:rPr lang="en-US" sz="1400" dirty="0"/>
              <a:t> Noticeable injuries, some impact on vital signs and movement.</a:t>
            </a:r>
          </a:p>
          <a:p>
            <a:pPr>
              <a:buFont typeface="Arial" panose="020B0604020202020204" pitchFamily="34" charset="0"/>
              <a:buChar char="•"/>
            </a:pPr>
            <a:r>
              <a:rPr lang="en-US" sz="1400" b="1" dirty="0"/>
              <a:t>Highly Injured (0.25):</a:t>
            </a:r>
            <a:r>
              <a:rPr lang="en-US" sz="1400" dirty="0"/>
              <a:t> Severe injuries, significant impact on vital signs, little to no movement.</a:t>
            </a:r>
          </a:p>
          <a:p>
            <a:pPr>
              <a:buFont typeface="Arial" panose="020B0604020202020204" pitchFamily="34" charset="0"/>
              <a:buChar char="•"/>
            </a:pPr>
            <a:r>
              <a:rPr lang="en-US" sz="1400" b="1" dirty="0"/>
              <a:t>Deceased (0):</a:t>
            </a:r>
            <a:r>
              <a:rPr lang="en-US" sz="1400" dirty="0"/>
              <a:t> No vital signs or movement.</a:t>
            </a:r>
          </a:p>
          <a:p>
            <a:endParaRPr lang="en-US" sz="1400" dirty="0"/>
          </a:p>
          <a:p>
            <a:r>
              <a:rPr lang="en-US" sz="1400" b="1" dirty="0"/>
              <a:t>Data Processing Workflow:</a:t>
            </a:r>
          </a:p>
          <a:p>
            <a:pPr>
              <a:buFont typeface="+mj-lt"/>
              <a:buAutoNum type="arabicPeriod"/>
            </a:pPr>
            <a:r>
              <a:rPr lang="en-US" sz="1400" b="1" dirty="0"/>
              <a:t>Data Collection:</a:t>
            </a:r>
            <a:r>
              <a:rPr lang="en-US" sz="1400" dirty="0"/>
              <a:t> Gather data from thermal imaging, UWB radar, cameras, acoustic sensors, LiDAR, and CO2 detectors.</a:t>
            </a:r>
          </a:p>
          <a:p>
            <a:pPr>
              <a:buFont typeface="+mj-lt"/>
              <a:buAutoNum type="arabicPeriod"/>
            </a:pPr>
            <a:r>
              <a:rPr lang="en-US" sz="1400" b="1" dirty="0"/>
              <a:t>Preprocessing:</a:t>
            </a:r>
            <a:r>
              <a:rPr lang="en-US" sz="1400" dirty="0"/>
              <a:t> Remove noise and enhance signal quality.</a:t>
            </a:r>
          </a:p>
          <a:p>
            <a:pPr>
              <a:buFont typeface="+mj-lt"/>
              <a:buAutoNum type="arabicPeriod"/>
            </a:pPr>
            <a:r>
              <a:rPr lang="en-US" sz="1400" b="1" dirty="0"/>
              <a:t>Feature Extraction:</a:t>
            </a:r>
            <a:r>
              <a:rPr lang="en-US" sz="1400" dirty="0"/>
              <a:t> Extract features like body temperature, heart rate, respiration rate, and movement patterns.</a:t>
            </a:r>
          </a:p>
          <a:p>
            <a:pPr>
              <a:buFont typeface="+mj-lt"/>
              <a:buAutoNum type="arabicPeriod"/>
            </a:pPr>
            <a:r>
              <a:rPr lang="en-US" sz="1400" b="1" dirty="0"/>
              <a:t>Classification:</a:t>
            </a:r>
            <a:r>
              <a:rPr lang="en-US" sz="1400" dirty="0"/>
              <a:t> Use algorithms to classify injury status.</a:t>
            </a:r>
          </a:p>
          <a:p>
            <a:pPr>
              <a:buFont typeface="+mj-lt"/>
              <a:buAutoNum type="arabicPeriod"/>
            </a:pPr>
            <a:r>
              <a:rPr lang="en-US" sz="1400" b="1" dirty="0"/>
              <a:t>Value Assignment:</a:t>
            </a:r>
            <a:r>
              <a:rPr lang="en-US" sz="1400" dirty="0"/>
              <a:t> Assign values based on classification results.</a:t>
            </a:r>
          </a:p>
          <a:p>
            <a:endParaRPr lang="en-US" sz="1400" dirty="0"/>
          </a:p>
          <a:p>
            <a:r>
              <a:rPr lang="en-US" sz="1400" dirty="0"/>
              <a:t>This integrated approach ensures precise identification and assessment of individuals in disaster zones.</a:t>
            </a:r>
          </a:p>
        </p:txBody>
      </p:sp>
      <p:sp>
        <p:nvSpPr>
          <p:cNvPr id="7" name="TextBox 6">
            <a:extLst>
              <a:ext uri="{FF2B5EF4-FFF2-40B4-BE49-F238E27FC236}">
                <a16:creationId xmlns:a16="http://schemas.microsoft.com/office/drawing/2014/main" id="{3DD74D24-C50C-D1F3-90E0-3126AA77E9CA}"/>
              </a:ext>
            </a:extLst>
          </p:cNvPr>
          <p:cNvSpPr txBox="1"/>
          <p:nvPr/>
        </p:nvSpPr>
        <p:spPr>
          <a:xfrm>
            <a:off x="385353" y="6311900"/>
            <a:ext cx="11214463" cy="369332"/>
          </a:xfrm>
          <a:prstGeom prst="rect">
            <a:avLst/>
          </a:prstGeom>
          <a:noFill/>
        </p:spPr>
        <p:txBody>
          <a:bodyPr wrap="square">
            <a:spAutoFit/>
          </a:bodyPr>
          <a:lstStyle/>
          <a:p>
            <a:r>
              <a:rPr lang="en-US" b="1" i="0" dirty="0">
                <a:solidFill>
                  <a:srgbClr val="000000"/>
                </a:solidFill>
                <a:effectLst/>
              </a:rPr>
              <a:t>Output:</a:t>
            </a:r>
            <a:r>
              <a:rPr lang="en-US" b="0" i="0" dirty="0">
                <a:solidFill>
                  <a:srgbClr val="000000"/>
                </a:solidFill>
                <a:effectLst/>
              </a:rPr>
              <a:t> The drone transmits the results to the control center, indicating each individual’s location and assigned status.</a:t>
            </a:r>
            <a:endParaRPr lang="en-IN" dirty="0"/>
          </a:p>
        </p:txBody>
      </p:sp>
    </p:spTree>
    <p:extLst>
      <p:ext uri="{BB962C8B-B14F-4D97-AF65-F5344CB8AC3E}">
        <p14:creationId xmlns:p14="http://schemas.microsoft.com/office/powerpoint/2010/main" val="4032278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1865</Words>
  <Application>Microsoft Office PowerPoint</Application>
  <PresentationFormat>Widescreen</PresentationFormat>
  <Paragraphs>124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Inter</vt:lpstr>
      <vt:lpstr>YAFdJvSyp_k 2</vt:lpstr>
      <vt:lpstr>Office Theme</vt:lpstr>
      <vt:lpstr>PowerPoint Presentation</vt:lpstr>
      <vt:lpstr>Problem Statement</vt:lpstr>
      <vt:lpstr>PowerPoint Presentation</vt:lpstr>
      <vt:lpstr>PowerPoint Presentation</vt:lpstr>
      <vt:lpstr>PowerPoint Presentation</vt:lpstr>
      <vt:lpstr>PowerPoint Presentation</vt:lpstr>
      <vt:lpstr>Path Navigation for Swarms: Multi-Start Heuristic Path Navigation</vt:lpstr>
      <vt:lpstr>Using LiDAR and Thermal Sensors for Effective Search and Rescue Operations</vt:lpstr>
      <vt:lpstr>Combination of LiDAR and Camera Systems for Search and Rescue</vt:lpstr>
      <vt:lpstr>Assessing and Mapping Injured Individuals</vt:lpstr>
      <vt:lpstr>We will integrate the values into a matrix as follows</vt:lpstr>
      <vt:lpstr>Efficient Pathfinding Algorithm for Critical Sectors.</vt:lpstr>
      <vt:lpstr>Formula To Find The next best possible point for which has lower distance and more criticality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CHAITANYA VARMA RUDRARAJU</dc:creator>
  <cp:lastModifiedBy>CHAITANYA VARMA RUDRARAJU</cp:lastModifiedBy>
  <cp:revision>1</cp:revision>
  <dcterms:created xsi:type="dcterms:W3CDTF">2024-07-24T02:49:15Z</dcterms:created>
  <dcterms:modified xsi:type="dcterms:W3CDTF">2024-07-24T02:49:32Z</dcterms:modified>
</cp:coreProperties>
</file>